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5" r:id="rId3"/>
    <p:sldId id="256" r:id="rId4"/>
    <p:sldId id="311" r:id="rId5"/>
    <p:sldId id="268" r:id="rId6"/>
    <p:sldId id="312" r:id="rId7"/>
    <p:sldId id="313" r:id="rId8"/>
    <p:sldId id="337" r:id="rId9"/>
    <p:sldId id="338" r:id="rId10"/>
    <p:sldId id="339" r:id="rId11"/>
    <p:sldId id="329" r:id="rId12"/>
    <p:sldId id="331" r:id="rId13"/>
    <p:sldId id="336" r:id="rId14"/>
    <p:sldId id="335" r:id="rId15"/>
    <p:sldId id="330" r:id="rId16"/>
    <p:sldId id="332" r:id="rId17"/>
    <p:sldId id="333" r:id="rId18"/>
    <p:sldId id="334" r:id="rId19"/>
    <p:sldId id="328" r:id="rId20"/>
    <p:sldId id="315" r:id="rId21"/>
    <p:sldId id="314" r:id="rId22"/>
    <p:sldId id="319" r:id="rId23"/>
    <p:sldId id="264" r:id="rId24"/>
    <p:sldId id="263" r:id="rId25"/>
    <p:sldId id="274" r:id="rId26"/>
    <p:sldId id="316" r:id="rId27"/>
    <p:sldId id="320" r:id="rId28"/>
    <p:sldId id="317" r:id="rId29"/>
    <p:sldId id="276" r:id="rId30"/>
    <p:sldId id="321" r:id="rId31"/>
    <p:sldId id="322" r:id="rId32"/>
    <p:sldId id="318" r:id="rId33"/>
    <p:sldId id="325" r:id="rId34"/>
    <p:sldId id="277" r:id="rId35"/>
    <p:sldId id="306" r:id="rId36"/>
    <p:sldId id="323" r:id="rId37"/>
    <p:sldId id="308" r:id="rId38"/>
    <p:sldId id="327" r:id="rId39"/>
    <p:sldId id="25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5" d="100"/>
          <a:sy n="105" d="100"/>
        </p:scale>
        <p:origin x="120"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121920" y="3273103"/>
            <a:ext cx="8900160" cy="299561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hasCustomPrompt="1"/>
          </p:nvPr>
        </p:nvSpPr>
        <p:spPr>
          <a:xfrm>
            <a:off x="685799" y="3412942"/>
            <a:ext cx="7772400" cy="1203643"/>
          </a:xfrm>
        </p:spPr>
        <p:txBody>
          <a:bodyPr anchor="b">
            <a:noAutofit/>
          </a:bodyPr>
          <a:lstStyle>
            <a:lvl1pPr algn="ctr">
              <a:defRPr sz="4400" baseline="0">
                <a:solidFill>
                  <a:schemeClr val="bg1"/>
                </a:solidFill>
              </a:defRPr>
            </a:lvl1pPr>
          </a:lstStyle>
          <a:p>
            <a:r>
              <a:rPr lang="en-US" dirty="0" smtClean="0"/>
              <a:t>MY PRESENTATION</a:t>
            </a:r>
            <a:endParaRPr lang="en-US" dirty="0"/>
          </a:p>
        </p:txBody>
      </p:sp>
      <p:sp>
        <p:nvSpPr>
          <p:cNvPr id="3" name="Subtitle 2"/>
          <p:cNvSpPr>
            <a:spLocks noGrp="1"/>
          </p:cNvSpPr>
          <p:nvPr>
            <p:ph type="subTitle" idx="1" hasCustomPrompt="1"/>
          </p:nvPr>
        </p:nvSpPr>
        <p:spPr>
          <a:xfrm>
            <a:off x="1055370" y="4936757"/>
            <a:ext cx="6858000" cy="431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&lt;NAME&gt;</a:t>
            </a:r>
            <a:endParaRPr lang="en-US" dirty="0"/>
          </a:p>
        </p:txBody>
      </p:sp>
      <p:sp>
        <p:nvSpPr>
          <p:cNvPr id="7" name="Rectangle 6"/>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648" y="726972"/>
            <a:ext cx="5811343" cy="2067670"/>
          </a:xfrm>
          <a:prstGeom prst="rect">
            <a:avLst/>
          </a:prstGeom>
        </p:spPr>
      </p:pic>
      <p:sp>
        <p:nvSpPr>
          <p:cNvPr id="13" name="TextBox 12"/>
          <p:cNvSpPr txBox="1"/>
          <p:nvPr userDrawn="1"/>
        </p:nvSpPr>
        <p:spPr>
          <a:xfrm>
            <a:off x="3889486" y="6380406"/>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48635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 Contact Inf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 y="2424895"/>
            <a:ext cx="8900159" cy="1293666"/>
          </a:xfrm>
          <a:solidFill>
            <a:srgbClr val="00B0F0"/>
          </a:solidFill>
          <a:ln>
            <a:solidFill>
              <a:srgbClr val="00B0F0"/>
            </a:solidFill>
          </a:ln>
        </p:spPr>
        <p:txBody>
          <a:bodyPr>
            <a:normAutofit/>
          </a:bodyPr>
          <a:lstStyle>
            <a:lvl1pPr algn="ctr">
              <a:defRPr sz="4800" b="1" baseline="0">
                <a:solidFill>
                  <a:schemeClr val="bg1"/>
                </a:solidFill>
              </a:defRPr>
            </a:lvl1pPr>
          </a:lstStyle>
          <a:p>
            <a:r>
              <a:rPr lang="en-US" dirty="0" smtClean="0"/>
              <a:t>Thank You</a:t>
            </a:r>
            <a:endParaRPr lang="en-CA" dirty="0"/>
          </a:p>
        </p:txBody>
      </p:sp>
      <p:sp>
        <p:nvSpPr>
          <p:cNvPr id="6" name="TextBox 5"/>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7" name="TextBox 6"/>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
        <p:nvSpPr>
          <p:cNvPr id="8" name="Rectangle 7"/>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4820" y="939189"/>
            <a:ext cx="2890695" cy="1028506"/>
          </a:xfrm>
          <a:prstGeom prst="rect">
            <a:avLst/>
          </a:prstGeom>
        </p:spPr>
      </p:pic>
    </p:spTree>
    <p:extLst>
      <p:ext uri="{BB962C8B-B14F-4D97-AF65-F5344CB8AC3E}">
        <p14:creationId xmlns:p14="http://schemas.microsoft.com/office/powerpoint/2010/main" val="160625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3" name="TextBox 12"/>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226856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121920" y="2804160"/>
            <a:ext cx="8900160" cy="24351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dirty="0">
              <a:solidFill>
                <a:schemeClr val="bg1"/>
              </a:solidFill>
            </a:endParaRPr>
          </a:p>
        </p:txBody>
      </p:sp>
      <p:sp>
        <p:nvSpPr>
          <p:cNvPr id="7" name="Rectangle 6"/>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userDrawn="1"/>
        </p:nvSpPr>
        <p:spPr>
          <a:xfrm>
            <a:off x="7179535" y="6173398"/>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2" name="Title 1"/>
          <p:cNvSpPr>
            <a:spLocks noGrp="1"/>
          </p:cNvSpPr>
          <p:nvPr>
            <p:ph type="title" hasCustomPrompt="1"/>
          </p:nvPr>
        </p:nvSpPr>
        <p:spPr>
          <a:xfrm>
            <a:off x="1003301" y="3436290"/>
            <a:ext cx="7886700" cy="914400"/>
          </a:xfrm>
        </p:spPr>
        <p:txBody>
          <a:bodyPr anchor="b">
            <a:normAutofit/>
          </a:bodyPr>
          <a:lstStyle>
            <a:lvl1pPr algn="r">
              <a:defRPr sz="3600" baseline="0">
                <a:solidFill>
                  <a:schemeClr val="bg1"/>
                </a:solidFill>
              </a:defRPr>
            </a:lvl1pPr>
          </a:lstStyle>
          <a:p>
            <a:r>
              <a:rPr lang="en-US" dirty="0" smtClean="0"/>
              <a:t>&lt;SECTION HEADER&gt;</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9" y="945336"/>
            <a:ext cx="2890695" cy="1028506"/>
          </a:xfrm>
          <a:prstGeom prst="rect">
            <a:avLst/>
          </a:prstGeom>
        </p:spPr>
      </p:pic>
    </p:spTree>
    <p:extLst>
      <p:ext uri="{BB962C8B-B14F-4D97-AF65-F5344CB8AC3E}">
        <p14:creationId xmlns:p14="http://schemas.microsoft.com/office/powerpoint/2010/main" val="425791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3" name="TextBox 12"/>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158142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5" name="TextBox 14"/>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345156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Rectangle 5"/>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userDrawn="1"/>
        </p:nvSpPr>
        <p:spPr>
          <a:xfrm>
            <a:off x="27252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1" name="TextBox 10"/>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65833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0" name="TextBox 9"/>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38783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3" name="TextBox 12"/>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20714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121920" y="111760"/>
            <a:ext cx="2907030" cy="132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3118485" y="111760"/>
            <a:ext cx="2907030" cy="132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6115050" y="111760"/>
            <a:ext cx="290703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userDrawn="1"/>
        </p:nvSpPr>
        <p:spPr>
          <a:xfrm>
            <a:off x="201405" y="6311899"/>
            <a:ext cx="1710466" cy="338554"/>
          </a:xfrm>
          <a:prstGeom prst="rect">
            <a:avLst/>
          </a:prstGeom>
          <a:noFill/>
        </p:spPr>
        <p:txBody>
          <a:bodyPr wrap="square" rtlCol="0">
            <a:spAutoFit/>
          </a:bodyPr>
          <a:lstStyle/>
          <a:p>
            <a:r>
              <a:rPr lang="en-CA" sz="1600" b="1" dirty="0" smtClean="0">
                <a:latin typeface="Gill Sans MT" panose="020B0502020104020203" pitchFamily="34" charset="0"/>
                <a:ea typeface="Adobe Kaiti Std R" panose="02020400000000000000" pitchFamily="18" charset="-128"/>
              </a:rPr>
              <a:t>www.baass.com</a:t>
            </a:r>
            <a:endParaRPr lang="en-CA" sz="1600" b="1" dirty="0">
              <a:latin typeface="Gill Sans MT" panose="020B0502020104020203" pitchFamily="34" charset="0"/>
              <a:ea typeface="Adobe Kaiti Std R" panose="02020400000000000000" pitchFamily="18" charset="-128"/>
            </a:endParaRPr>
          </a:p>
        </p:txBody>
      </p:sp>
      <p:sp>
        <p:nvSpPr>
          <p:cNvPr id="13" name="TextBox 12"/>
          <p:cNvSpPr txBox="1"/>
          <p:nvPr userDrawn="1"/>
        </p:nvSpPr>
        <p:spPr>
          <a:xfrm>
            <a:off x="7262605" y="6342676"/>
            <a:ext cx="1627396" cy="307777"/>
          </a:xfrm>
          <a:prstGeom prst="rect">
            <a:avLst/>
          </a:prstGeom>
          <a:noFill/>
        </p:spPr>
        <p:txBody>
          <a:bodyPr wrap="square" rtlCol="0">
            <a:spAutoFit/>
          </a:bodyPr>
          <a:lstStyle/>
          <a:p>
            <a:r>
              <a:rPr lang="en-CA" sz="1400" b="1" dirty="0" smtClean="0">
                <a:solidFill>
                  <a:srgbClr val="00B0F0"/>
                </a:solidFill>
                <a:latin typeface="Gill Sans MT" panose="020B0502020104020203" pitchFamily="34" charset="0"/>
                <a:ea typeface="Adobe Kaiti Std R" panose="02020400000000000000" pitchFamily="18" charset="-128"/>
              </a:rPr>
              <a:t>#baassconnect</a:t>
            </a:r>
            <a:r>
              <a:rPr lang="en-CA" sz="1400" b="1" baseline="0" dirty="0" smtClean="0">
                <a:solidFill>
                  <a:srgbClr val="00B0F0"/>
                </a:solidFill>
                <a:latin typeface="Gill Sans MT" panose="020B0502020104020203" pitchFamily="34" charset="0"/>
                <a:ea typeface="Adobe Kaiti Std R" panose="02020400000000000000" pitchFamily="18" charset="-128"/>
              </a:rPr>
              <a:t>16</a:t>
            </a:r>
            <a:endParaRPr lang="en-CA" sz="1400" b="1" dirty="0">
              <a:solidFill>
                <a:srgbClr val="00B0F0"/>
              </a:solidFill>
              <a:latin typeface="Gill Sans MT" panose="020B0502020104020203" pitchFamily="34" charset="0"/>
              <a:ea typeface="Adobe Kaiti Std R" panose="02020400000000000000" pitchFamily="18" charset="-128"/>
            </a:endParaRPr>
          </a:p>
        </p:txBody>
      </p:sp>
    </p:spTree>
    <p:extLst>
      <p:ext uri="{BB962C8B-B14F-4D97-AF65-F5344CB8AC3E}">
        <p14:creationId xmlns:p14="http://schemas.microsoft.com/office/powerpoint/2010/main" val="327731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562BE-C410-4959-9CC7-23DB6623A62F}" type="datetimeFigureOut">
              <a:rPr lang="en-CA" smtClean="0"/>
              <a:t>21/11/2016</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37C04-6952-42DB-8D07-4F0D730B8364}" type="slidenum">
              <a:rPr lang="en-CA" smtClean="0"/>
              <a:t>‹#›</a:t>
            </a:fld>
            <a:endParaRPr lang="en-CA"/>
          </a:p>
        </p:txBody>
      </p:sp>
    </p:spTree>
    <p:extLst>
      <p:ext uri="{BB962C8B-B14F-4D97-AF65-F5344CB8AC3E}">
        <p14:creationId xmlns:p14="http://schemas.microsoft.com/office/powerpoint/2010/main" val="2564854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DYu_bGbZii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ownloads\MACARENA%20MP3%20SONG.mp4" TargetMode="External"/><Relationship Id="rId1" Type="http://schemas.microsoft.com/office/2007/relationships/media" Target="file:///C:\Users\Administrator\Downloads\MACARENA%20MP3%20SONG.mp4"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ownloads\Donovan%20Bailey%20100m%20Run%20(9.84).mp4" TargetMode="External"/><Relationship Id="rId1" Type="http://schemas.microsoft.com/office/2007/relationships/media" Target="file:///C:\Users\Administrator\Downloads\Donovan%20Bailey%20100m%20Run%20(9.84).mp4" TargetMode="External"/><Relationship Id="rId5" Type="http://schemas.openxmlformats.org/officeDocument/2006/relationships/image" Target="../media/image16.png"/><Relationship Id="rId4" Type="http://schemas.openxmlformats.org/officeDocument/2006/relationships/hyperlink" Target="https://youtu.be/_Z64K8kznY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Keys to Success in Our Online World – How Connected Are You?</a:t>
            </a:r>
            <a:endParaRPr lang="en-CA" dirty="0"/>
          </a:p>
        </p:txBody>
      </p:sp>
      <p:sp>
        <p:nvSpPr>
          <p:cNvPr id="3" name="Subtitle 2"/>
          <p:cNvSpPr>
            <a:spLocks noGrp="1"/>
          </p:cNvSpPr>
          <p:nvPr>
            <p:ph type="subTitle" idx="1"/>
          </p:nvPr>
        </p:nvSpPr>
        <p:spPr/>
        <p:txBody>
          <a:bodyPr/>
          <a:lstStyle/>
          <a:p>
            <a:r>
              <a:rPr lang="en-CA" dirty="0" smtClean="0"/>
              <a:t>Robert </a:t>
            </a:r>
            <a:r>
              <a:rPr lang="en-CA" dirty="0" err="1" smtClean="0"/>
              <a:t>Lavery</a:t>
            </a:r>
            <a:endParaRPr lang="en-CA" dirty="0"/>
          </a:p>
        </p:txBody>
      </p:sp>
    </p:spTree>
    <p:extLst>
      <p:ext uri="{BB962C8B-B14F-4D97-AF65-F5344CB8AC3E}">
        <p14:creationId xmlns:p14="http://schemas.microsoft.com/office/powerpoint/2010/main" val="401562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Really Humble Beginnings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9"/>
            <a:ext cx="4360603" cy="29070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789" y="2936383"/>
            <a:ext cx="4367211" cy="2911474"/>
          </a:xfrm>
          <a:prstGeom prst="rect">
            <a:avLst/>
          </a:prstGeom>
        </p:spPr>
      </p:pic>
    </p:spTree>
    <p:extLst>
      <p:ext uri="{BB962C8B-B14F-4D97-AF65-F5344CB8AC3E}">
        <p14:creationId xmlns:p14="http://schemas.microsoft.com/office/powerpoint/2010/main" val="269887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BAASS Business Expands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973" y="1839995"/>
            <a:ext cx="5778053" cy="3879086"/>
          </a:xfrm>
        </p:spPr>
      </p:pic>
    </p:spTree>
    <p:extLst>
      <p:ext uri="{BB962C8B-B14F-4D97-AF65-F5344CB8AC3E}">
        <p14:creationId xmlns:p14="http://schemas.microsoft.com/office/powerpoint/2010/main" val="11504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Building – Old Car</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417" y="1690689"/>
            <a:ext cx="6460857" cy="4337485"/>
          </a:xfrm>
        </p:spPr>
      </p:pic>
    </p:spTree>
    <p:extLst>
      <p:ext uri="{BB962C8B-B14F-4D97-AF65-F5344CB8AC3E}">
        <p14:creationId xmlns:p14="http://schemas.microsoft.com/office/powerpoint/2010/main" val="382209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BAASS is a Full Service Company</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534" y="1690689"/>
            <a:ext cx="5790932" cy="4343199"/>
          </a:xfrm>
        </p:spPr>
      </p:pic>
    </p:spTree>
    <p:extLst>
      <p:ext uri="{BB962C8B-B14F-4D97-AF65-F5344CB8AC3E}">
        <p14:creationId xmlns:p14="http://schemas.microsoft.com/office/powerpoint/2010/main" val="426176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BAASS is a Full Service Company</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427" y="1690689"/>
            <a:ext cx="6087146" cy="4565360"/>
          </a:xfrm>
        </p:spPr>
      </p:pic>
    </p:spTree>
    <p:extLst>
      <p:ext uri="{BB962C8B-B14F-4D97-AF65-F5344CB8AC3E}">
        <p14:creationId xmlns:p14="http://schemas.microsoft.com/office/powerpoint/2010/main" val="357129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Always About The People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481" y="1940674"/>
            <a:ext cx="5301536" cy="3976152"/>
          </a:xfrm>
        </p:spPr>
      </p:pic>
    </p:spTree>
    <p:extLst>
      <p:ext uri="{BB962C8B-B14F-4D97-AF65-F5344CB8AC3E}">
        <p14:creationId xmlns:p14="http://schemas.microsoft.com/office/powerpoint/2010/main" val="288926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Even </a:t>
            </a:r>
            <a:r>
              <a:rPr lang="en-CA" dirty="0" err="1" smtClean="0"/>
              <a:t>Paraman</a:t>
            </a:r>
            <a:r>
              <a:rPr lang="en-CA" dirty="0" smtClean="0"/>
              <a: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444" y="1837644"/>
            <a:ext cx="5559112" cy="4169334"/>
          </a:xfrm>
        </p:spPr>
      </p:pic>
    </p:spTree>
    <p:extLst>
      <p:ext uri="{BB962C8B-B14F-4D97-AF65-F5344CB8AC3E}">
        <p14:creationId xmlns:p14="http://schemas.microsoft.com/office/powerpoint/2010/main" val="20297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Still About The People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905" y="1690689"/>
            <a:ext cx="5559112" cy="4169334"/>
          </a:xfrm>
        </p:spPr>
      </p:pic>
    </p:spTree>
    <p:extLst>
      <p:ext uri="{BB962C8B-B14F-4D97-AF65-F5344CB8AC3E}">
        <p14:creationId xmlns:p14="http://schemas.microsoft.com/office/powerpoint/2010/main" val="415972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The Food!</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146" y="1690689"/>
            <a:ext cx="5623507" cy="4217630"/>
          </a:xfrm>
        </p:spPr>
      </p:pic>
    </p:spTree>
    <p:extLst>
      <p:ext uri="{BB962C8B-B14F-4D97-AF65-F5344CB8AC3E}">
        <p14:creationId xmlns:p14="http://schemas.microsoft.com/office/powerpoint/2010/main" val="345431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About Giving</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126" y="1690689"/>
            <a:ext cx="5417444" cy="4063083"/>
          </a:xfrm>
        </p:spPr>
      </p:pic>
    </p:spTree>
    <p:extLst>
      <p:ext uri="{BB962C8B-B14F-4D97-AF65-F5344CB8AC3E}">
        <p14:creationId xmlns:p14="http://schemas.microsoft.com/office/powerpoint/2010/main" val="390487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txBox="1">
            <a:spLocks/>
          </p:cNvSpPr>
          <p:nvPr/>
        </p:nvSpPr>
        <p:spPr bwMode="auto">
          <a:xfrm>
            <a:off x="1054100" y="3486150"/>
            <a:ext cx="54356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endParaRPr lang="en-CA" altLang="en-US" sz="1500">
              <a:solidFill>
                <a:schemeClr val="accent1"/>
              </a:solidFill>
            </a:endParaRPr>
          </a:p>
          <a:p>
            <a:pPr algn="r" eaLnBrk="1" hangingPunct="1">
              <a:spcBef>
                <a:spcPct val="0"/>
              </a:spcBef>
              <a:buClrTx/>
              <a:buSzTx/>
              <a:buFontTx/>
              <a:buNone/>
            </a:pPr>
            <a:r>
              <a:rPr lang="en-CA" altLang="en-US" sz="2100">
                <a:solidFill>
                  <a:schemeClr val="accent2"/>
                </a:solidFill>
              </a:rPr>
              <a:t>	</a:t>
            </a:r>
          </a:p>
        </p:txBody>
      </p:sp>
      <p:pic>
        <p:nvPicPr>
          <p:cNvPr id="9222"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8" y="6523038"/>
            <a:ext cx="2476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727075" y="2149475"/>
            <a:ext cx="6987370" cy="3154363"/>
          </a:xfrm>
          <a:prstGeom prst="rect">
            <a:avLst/>
          </a:prstGeom>
        </p:spPr>
        <p:txBody>
          <a:bodyPr>
            <a:normAutofit lnSpcReduction="10000"/>
          </a:bodyPr>
          <a:lstStyle/>
          <a:p>
            <a:pPr eaLnBrk="1" fontAlgn="auto" hangingPunct="1">
              <a:spcBef>
                <a:spcPts val="1000"/>
              </a:spcBef>
              <a:spcAft>
                <a:spcPts val="0"/>
              </a:spcAft>
              <a:buClr>
                <a:schemeClr val="accent1"/>
              </a:buClr>
              <a:buSzPct val="80000"/>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defRPr/>
            </a:pPr>
            <a:r>
              <a:rPr lang="en-CA" dirty="0">
                <a:latin typeface="+mn-lt"/>
                <a:cs typeface="+mn-cs"/>
              </a:rPr>
              <a:t>                                       </a:t>
            </a:r>
            <a:r>
              <a:rPr lang="en-CA" dirty="0" smtClean="0">
                <a:latin typeface="+mn-lt"/>
                <a:cs typeface="+mn-cs"/>
              </a:rPr>
              <a:t>                “</a:t>
            </a:r>
            <a:r>
              <a:rPr lang="en-CA" dirty="0">
                <a:latin typeface="+mn-lt"/>
                <a:cs typeface="+mn-cs"/>
              </a:rPr>
              <a:t>Show me the money!”</a:t>
            </a:r>
          </a:p>
          <a:p>
            <a:pPr eaLnBrk="1" fontAlgn="auto" hangingPunct="1">
              <a:spcBef>
                <a:spcPts val="1000"/>
              </a:spcBef>
              <a:spcAft>
                <a:spcPts val="0"/>
              </a:spcAft>
              <a:buClr>
                <a:schemeClr val="accent1"/>
              </a:buClr>
              <a:buSzPct val="80000"/>
              <a:defRPr/>
            </a:pPr>
            <a:r>
              <a:rPr lang="en-CA" dirty="0">
                <a:latin typeface="+mn-lt"/>
                <a:cs typeface="+mn-cs"/>
              </a:rPr>
              <a:t>The Oscar for Best Picture</a:t>
            </a:r>
            <a:r>
              <a:rPr lang="en-CA" dirty="0" smtClean="0">
                <a:latin typeface="+mn-lt"/>
                <a:cs typeface="+mn-cs"/>
              </a:rPr>
              <a:t>?</a:t>
            </a:r>
          </a:p>
          <a:p>
            <a:pPr eaLnBrk="1" fontAlgn="auto" hangingPunct="1">
              <a:spcBef>
                <a:spcPts val="1000"/>
              </a:spcBef>
              <a:spcAft>
                <a:spcPts val="0"/>
              </a:spcAft>
              <a:buClr>
                <a:schemeClr val="accent1"/>
              </a:buClr>
              <a:buSzPct val="80000"/>
              <a:defRPr/>
            </a:pPr>
            <a:r>
              <a:rPr lang="en-CA" dirty="0" smtClean="0">
                <a:latin typeface="+mn-lt"/>
                <a:cs typeface="+mn-cs"/>
              </a:rPr>
              <a:t> </a:t>
            </a:r>
            <a:r>
              <a:rPr lang="en-CA" dirty="0">
                <a:latin typeface="+mn-lt"/>
                <a:cs typeface="+mn-cs"/>
              </a:rPr>
              <a:t>		The English Patient</a:t>
            </a:r>
          </a:p>
          <a:p>
            <a:pPr eaLnBrk="1" fontAlgn="auto" hangingPunct="1">
              <a:spcBef>
                <a:spcPts val="1000"/>
              </a:spcBef>
              <a:spcAft>
                <a:spcPts val="0"/>
              </a:spcAft>
              <a:buClr>
                <a:schemeClr val="accent1"/>
              </a:buClr>
              <a:buSzPct val="80000"/>
              <a:buFont typeface="Wingdings 3" charset="2"/>
              <a:buNone/>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buFont typeface="Wingdings 3" charset="2"/>
              <a:buNone/>
              <a:defRPr/>
            </a:pPr>
            <a:endParaRPr lang="en-CA" dirty="0">
              <a:solidFill>
                <a:schemeClr val="tx1">
                  <a:lumMod val="50000"/>
                  <a:lumOff val="50000"/>
                </a:schemeClr>
              </a:solidFill>
              <a:latin typeface="+mn-lt"/>
              <a:cs typeface="+mn-cs"/>
            </a:endParaRPr>
          </a:p>
          <a:p>
            <a:pPr eaLnBrk="1" fontAlgn="auto" hangingPunct="1">
              <a:spcBef>
                <a:spcPts val="1000"/>
              </a:spcBef>
              <a:spcAft>
                <a:spcPts val="0"/>
              </a:spcAft>
              <a:buClr>
                <a:schemeClr val="accent1"/>
              </a:buClr>
              <a:buSzPct val="80000"/>
              <a:buFont typeface="Wingdings 3" charset="2"/>
              <a:buNone/>
              <a:defRPr/>
            </a:pPr>
            <a:endParaRPr lang="en-CA" dirty="0">
              <a:solidFill>
                <a:schemeClr val="tx1">
                  <a:lumMod val="50000"/>
                  <a:lumOff val="50000"/>
                </a:schemeClr>
              </a:solidFill>
              <a:latin typeface="+mn-lt"/>
              <a:cs typeface="+mn-cs"/>
            </a:endParaRPr>
          </a:p>
          <a:p>
            <a:pPr algn="r" eaLnBrk="1" fontAlgn="auto" hangingPunct="1">
              <a:spcBef>
                <a:spcPts val="1000"/>
              </a:spcBef>
              <a:spcAft>
                <a:spcPts val="0"/>
              </a:spcAft>
              <a:buClr>
                <a:schemeClr val="accent1"/>
              </a:buClr>
              <a:buSzPct val="80000"/>
              <a:buFont typeface="Wingdings 3" charset="2"/>
              <a:buNone/>
              <a:defRPr/>
            </a:pPr>
            <a:endParaRPr lang="en-CA" dirty="0">
              <a:solidFill>
                <a:schemeClr val="tx1">
                  <a:lumMod val="50000"/>
                  <a:lumOff val="50000"/>
                </a:schemeClr>
              </a:solidFill>
              <a:latin typeface="+mn-lt"/>
              <a:cs typeface="+mn-cs"/>
            </a:endParaRPr>
          </a:p>
          <a:p>
            <a:pPr algn="r" eaLnBrk="1" fontAlgn="auto" hangingPunct="1">
              <a:spcBef>
                <a:spcPts val="1000"/>
              </a:spcBef>
              <a:spcAft>
                <a:spcPts val="0"/>
              </a:spcAft>
              <a:buClr>
                <a:schemeClr val="accent1"/>
              </a:buClr>
              <a:buSzPct val="80000"/>
              <a:buFont typeface="Wingdings 3" charset="2"/>
              <a:buNone/>
              <a:defRPr/>
            </a:pPr>
            <a:endParaRPr lang="en-CA" dirty="0">
              <a:solidFill>
                <a:schemeClr val="tx1">
                  <a:lumMod val="50000"/>
                  <a:lumOff val="50000"/>
                </a:schemeClr>
              </a:solidFill>
              <a:latin typeface="+mn-lt"/>
              <a:cs typeface="+mn-cs"/>
            </a:endParaRPr>
          </a:p>
          <a:p>
            <a:pPr algn="r" eaLnBrk="1" fontAlgn="auto" hangingPunct="1">
              <a:spcBef>
                <a:spcPts val="1000"/>
              </a:spcBef>
              <a:spcAft>
                <a:spcPts val="0"/>
              </a:spcAft>
              <a:buClr>
                <a:schemeClr val="accent1"/>
              </a:buClr>
              <a:buSzPct val="80000"/>
              <a:buFont typeface="Wingdings 3" charset="2"/>
              <a:buNone/>
              <a:defRPr/>
            </a:pPr>
            <a:endParaRPr lang="en-CA" dirty="0">
              <a:solidFill>
                <a:schemeClr val="tx1">
                  <a:lumMod val="50000"/>
                  <a:lumOff val="50000"/>
                </a:schemeClr>
              </a:solidFill>
              <a:latin typeface="+mn-lt"/>
              <a:cs typeface="+mn-cs"/>
            </a:endParaRPr>
          </a:p>
        </p:txBody>
      </p:sp>
      <p:pic>
        <p:nvPicPr>
          <p:cNvPr id="8201" name="Picture 10" descr="The English Pati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4049713"/>
            <a:ext cx="10953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Happy Gilmo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2149475"/>
            <a:ext cx="10953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Far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2159000"/>
            <a:ext cx="10953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3" descr="Independence Day.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88006" y="2149475"/>
            <a:ext cx="10953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4" descr="Jerry Maguir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2887" y="2159000"/>
            <a:ext cx="10953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5" descr="Mission Impossible 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7288" y="2159000"/>
            <a:ext cx="10953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28649" y="365126"/>
            <a:ext cx="7974437" cy="1325563"/>
          </a:xfrm>
        </p:spPr>
        <p:txBody>
          <a:bodyPr/>
          <a:lstStyle/>
          <a:p>
            <a:r>
              <a:rPr lang="en-CA" dirty="0" smtClean="0"/>
              <a:t>Memorable Movies in 1996?</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203"/>
                                        </p:tgtEl>
                                        <p:attrNameLst>
                                          <p:attrName>style.visibility</p:attrName>
                                        </p:attrNameLst>
                                      </p:cBhvr>
                                      <p:to>
                                        <p:strVal val="visible"/>
                                      </p:to>
                                    </p:set>
                                    <p:anim calcmode="lin" valueType="num">
                                      <p:cBhvr additive="base">
                                        <p:cTn id="11" dur="500" fill="hold"/>
                                        <p:tgtEl>
                                          <p:spTgt spid="8203"/>
                                        </p:tgtEl>
                                        <p:attrNameLst>
                                          <p:attrName>ppt_x</p:attrName>
                                        </p:attrNameLst>
                                      </p:cBhvr>
                                      <p:tavLst>
                                        <p:tav tm="0">
                                          <p:val>
                                            <p:strVal val="#ppt_x"/>
                                          </p:val>
                                        </p:tav>
                                        <p:tav tm="100000">
                                          <p:val>
                                            <p:strVal val="#ppt_x"/>
                                          </p:val>
                                        </p:tav>
                                      </p:tavLst>
                                    </p:anim>
                                    <p:anim calcmode="lin" valueType="num">
                                      <p:cBhvr additive="base">
                                        <p:cTn id="12"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8204"/>
                                        </p:tgtEl>
                                        <p:attrNameLst>
                                          <p:attrName>style.visibility</p:attrName>
                                        </p:attrNameLst>
                                      </p:cBhvr>
                                      <p:to>
                                        <p:strVal val="visible"/>
                                      </p:to>
                                    </p:set>
                                    <p:animEffect transition="in" filter="fade">
                                      <p:cBhvr>
                                        <p:cTn id="17" dur="1000"/>
                                        <p:tgtEl>
                                          <p:spTgt spid="8204"/>
                                        </p:tgtEl>
                                      </p:cBhvr>
                                    </p:animEffect>
                                    <p:anim calcmode="lin" valueType="num">
                                      <p:cBhvr>
                                        <p:cTn id="18" dur="1000" fill="hold"/>
                                        <p:tgtEl>
                                          <p:spTgt spid="8204"/>
                                        </p:tgtEl>
                                        <p:attrNameLst>
                                          <p:attrName>ppt_x</p:attrName>
                                        </p:attrNameLst>
                                      </p:cBhvr>
                                      <p:tavLst>
                                        <p:tav tm="0">
                                          <p:val>
                                            <p:strVal val="#ppt_x"/>
                                          </p:val>
                                        </p:tav>
                                        <p:tav tm="100000">
                                          <p:val>
                                            <p:strVal val="#ppt_x"/>
                                          </p:val>
                                        </p:tav>
                                      </p:tavLst>
                                    </p:anim>
                                    <p:anim calcmode="lin" valueType="num">
                                      <p:cBhvr>
                                        <p:cTn id="19" dur="1000" fill="hold"/>
                                        <p:tgtEl>
                                          <p:spTgt spid="820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childTnLst>
                                    <p:set>
                                      <p:cBhvr>
                                        <p:cTn id="23" dur="1" fill="hold">
                                          <p:stCondLst>
                                            <p:cond delay="0"/>
                                          </p:stCondLst>
                                        </p:cTn>
                                        <p:tgtEl>
                                          <p:spTgt spid="8205"/>
                                        </p:tgtEl>
                                        <p:attrNameLst>
                                          <p:attrName>style.visibility</p:attrName>
                                        </p:attrNameLst>
                                      </p:cBhvr>
                                      <p:to>
                                        <p:strVal val="visible"/>
                                      </p:to>
                                    </p:set>
                                    <p:animEffect transition="in" filter="fade">
                                      <p:cBhvr>
                                        <p:cTn id="24" dur="2000"/>
                                        <p:tgtEl>
                                          <p:spTgt spid="8205"/>
                                        </p:tgtEl>
                                      </p:cBhvr>
                                    </p:animEffect>
                                    <p:anim calcmode="lin" valueType="num">
                                      <p:cBhvr>
                                        <p:cTn id="25" dur="2000" fill="hold"/>
                                        <p:tgtEl>
                                          <p:spTgt spid="8205"/>
                                        </p:tgtEl>
                                        <p:attrNameLst>
                                          <p:attrName>ppt_w</p:attrName>
                                        </p:attrNameLst>
                                      </p:cBhvr>
                                      <p:tavLst>
                                        <p:tav tm="0" fmla="#ppt_w*sin(2.5*pi*$)">
                                          <p:val>
                                            <p:fltVal val="0"/>
                                          </p:val>
                                        </p:tav>
                                        <p:tav tm="100000">
                                          <p:val>
                                            <p:fltVal val="1"/>
                                          </p:val>
                                        </p:tav>
                                      </p:tavLst>
                                    </p:anim>
                                    <p:anim calcmode="lin" valueType="num">
                                      <p:cBhvr>
                                        <p:cTn id="26" dur="2000" fill="hold"/>
                                        <p:tgtEl>
                                          <p:spTgt spid="820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p:cTn id="31"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8206"/>
                                        </p:tgtEl>
                                        <p:attrNameLst>
                                          <p:attrName>style.visibility</p:attrName>
                                        </p:attrNameLst>
                                      </p:cBhvr>
                                      <p:to>
                                        <p:strVal val="visible"/>
                                      </p:to>
                                    </p:set>
                                    <p:anim calcmode="lin" valueType="num">
                                      <p:cBhvr>
                                        <p:cTn id="39" dur="500" fill="hold"/>
                                        <p:tgtEl>
                                          <p:spTgt spid="8206"/>
                                        </p:tgtEl>
                                        <p:attrNameLst>
                                          <p:attrName>ppt_w</p:attrName>
                                        </p:attrNameLst>
                                      </p:cBhvr>
                                      <p:tavLst>
                                        <p:tav tm="0">
                                          <p:val>
                                            <p:fltVal val="0"/>
                                          </p:val>
                                        </p:tav>
                                        <p:tav tm="100000">
                                          <p:val>
                                            <p:strVal val="#ppt_w"/>
                                          </p:val>
                                        </p:tav>
                                      </p:tavLst>
                                    </p:anim>
                                    <p:anim calcmode="lin" valueType="num">
                                      <p:cBhvr>
                                        <p:cTn id="40" dur="500" fill="hold"/>
                                        <p:tgtEl>
                                          <p:spTgt spid="8206"/>
                                        </p:tgtEl>
                                        <p:attrNameLst>
                                          <p:attrName>ppt_h</p:attrName>
                                        </p:attrNameLst>
                                      </p:cBhvr>
                                      <p:tavLst>
                                        <p:tav tm="0">
                                          <p:val>
                                            <p:fltVal val="0"/>
                                          </p:val>
                                        </p:tav>
                                        <p:tav tm="100000">
                                          <p:val>
                                            <p:strVal val="#ppt_h"/>
                                          </p:val>
                                        </p:tav>
                                      </p:tavLst>
                                    </p:anim>
                                    <p:animEffect transition="in" filter="fade">
                                      <p:cBhvr>
                                        <p:cTn id="41" dur="500"/>
                                        <p:tgtEl>
                                          <p:spTgt spid="820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wipe(down)">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wipe(down)">
                                      <p:cBhvr>
                                        <p:cTn id="51" dur="500"/>
                                        <p:tgtEl>
                                          <p:spTgt spid="9">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6" presetClass="entr" presetSubtype="0" fill="hold" nodeType="clickEffect">
                                  <p:stCondLst>
                                    <p:cond delay="0"/>
                                  </p:stCondLst>
                                  <p:childTnLst>
                                    <p:set>
                                      <p:cBhvr>
                                        <p:cTn id="55" dur="1" fill="hold">
                                          <p:stCondLst>
                                            <p:cond delay="0"/>
                                          </p:stCondLst>
                                        </p:cTn>
                                        <p:tgtEl>
                                          <p:spTgt spid="8201"/>
                                        </p:tgtEl>
                                        <p:attrNameLst>
                                          <p:attrName>style.visibility</p:attrName>
                                        </p:attrNameLst>
                                      </p:cBhvr>
                                      <p:to>
                                        <p:strVal val="visible"/>
                                      </p:to>
                                    </p:set>
                                    <p:animEffect transition="in" filter="wipe(down)">
                                      <p:cBhvr>
                                        <p:cTn id="56" dur="580">
                                          <p:stCondLst>
                                            <p:cond delay="0"/>
                                          </p:stCondLst>
                                        </p:cTn>
                                        <p:tgtEl>
                                          <p:spTgt spid="8201"/>
                                        </p:tgtEl>
                                      </p:cBhvr>
                                    </p:animEffect>
                                    <p:anim calcmode="lin" valueType="num">
                                      <p:cBhvr>
                                        <p:cTn id="57" dur="1822" tmFilter="0,0; 0.14,0.36; 0.43,0.73; 0.71,0.91; 1.0,1.0">
                                          <p:stCondLst>
                                            <p:cond delay="0"/>
                                          </p:stCondLst>
                                        </p:cTn>
                                        <p:tgtEl>
                                          <p:spTgt spid="820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820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820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820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8201"/>
                                        </p:tgtEl>
                                        <p:attrNameLst>
                                          <p:attrName>ppt_y</p:attrName>
                                        </p:attrNameLst>
                                      </p:cBhvr>
                                      <p:tavLst>
                                        <p:tav tm="0" fmla="#ppt_y-sin(pi*$)/81">
                                          <p:val>
                                            <p:fltVal val="0"/>
                                          </p:val>
                                        </p:tav>
                                        <p:tav tm="100000">
                                          <p:val>
                                            <p:fltVal val="1"/>
                                          </p:val>
                                        </p:tav>
                                      </p:tavLst>
                                    </p:anim>
                                    <p:animScale>
                                      <p:cBhvr>
                                        <p:cTn id="62" dur="26">
                                          <p:stCondLst>
                                            <p:cond delay="650"/>
                                          </p:stCondLst>
                                        </p:cTn>
                                        <p:tgtEl>
                                          <p:spTgt spid="8201"/>
                                        </p:tgtEl>
                                      </p:cBhvr>
                                      <p:to x="100000" y="60000"/>
                                    </p:animScale>
                                    <p:animScale>
                                      <p:cBhvr>
                                        <p:cTn id="63" dur="166" decel="50000">
                                          <p:stCondLst>
                                            <p:cond delay="676"/>
                                          </p:stCondLst>
                                        </p:cTn>
                                        <p:tgtEl>
                                          <p:spTgt spid="8201"/>
                                        </p:tgtEl>
                                      </p:cBhvr>
                                      <p:to x="100000" y="100000"/>
                                    </p:animScale>
                                    <p:animScale>
                                      <p:cBhvr>
                                        <p:cTn id="64" dur="26">
                                          <p:stCondLst>
                                            <p:cond delay="1312"/>
                                          </p:stCondLst>
                                        </p:cTn>
                                        <p:tgtEl>
                                          <p:spTgt spid="8201"/>
                                        </p:tgtEl>
                                      </p:cBhvr>
                                      <p:to x="100000" y="80000"/>
                                    </p:animScale>
                                    <p:animScale>
                                      <p:cBhvr>
                                        <p:cTn id="65" dur="166" decel="50000">
                                          <p:stCondLst>
                                            <p:cond delay="1338"/>
                                          </p:stCondLst>
                                        </p:cTn>
                                        <p:tgtEl>
                                          <p:spTgt spid="8201"/>
                                        </p:tgtEl>
                                      </p:cBhvr>
                                      <p:to x="100000" y="100000"/>
                                    </p:animScale>
                                    <p:animScale>
                                      <p:cBhvr>
                                        <p:cTn id="66" dur="26">
                                          <p:stCondLst>
                                            <p:cond delay="1642"/>
                                          </p:stCondLst>
                                        </p:cTn>
                                        <p:tgtEl>
                                          <p:spTgt spid="8201"/>
                                        </p:tgtEl>
                                      </p:cBhvr>
                                      <p:to x="100000" y="90000"/>
                                    </p:animScale>
                                    <p:animScale>
                                      <p:cBhvr>
                                        <p:cTn id="67" dur="166" decel="50000">
                                          <p:stCondLst>
                                            <p:cond delay="1668"/>
                                          </p:stCondLst>
                                        </p:cTn>
                                        <p:tgtEl>
                                          <p:spTgt spid="8201"/>
                                        </p:tgtEl>
                                      </p:cBhvr>
                                      <p:to x="100000" y="100000"/>
                                    </p:animScale>
                                    <p:animScale>
                                      <p:cBhvr>
                                        <p:cTn id="68" dur="26">
                                          <p:stCondLst>
                                            <p:cond delay="1808"/>
                                          </p:stCondLst>
                                        </p:cTn>
                                        <p:tgtEl>
                                          <p:spTgt spid="8201"/>
                                        </p:tgtEl>
                                      </p:cBhvr>
                                      <p:to x="100000" y="95000"/>
                                    </p:animScale>
                                    <p:animScale>
                                      <p:cBhvr>
                                        <p:cTn id="69" dur="166" decel="50000">
                                          <p:stCondLst>
                                            <p:cond delay="1834"/>
                                          </p:stCondLst>
                                        </p:cTn>
                                        <p:tgtEl>
                                          <p:spTgt spid="82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Significant News in 1996</a:t>
            </a:r>
            <a:endParaRPr lang="en-CA" dirty="0"/>
          </a:p>
        </p:txBody>
      </p:sp>
      <p:sp>
        <p:nvSpPr>
          <p:cNvPr id="3" name="Content Placeholder 2"/>
          <p:cNvSpPr>
            <a:spLocks noGrp="1"/>
          </p:cNvSpPr>
          <p:nvPr>
            <p:ph idx="1"/>
          </p:nvPr>
        </p:nvSpPr>
        <p:spPr/>
        <p:txBody>
          <a:bodyPr/>
          <a:lstStyle/>
          <a:p>
            <a:pPr marL="0" indent="0">
              <a:buClr>
                <a:schemeClr val="accent1"/>
              </a:buClr>
              <a:buSzPct val="80000"/>
              <a:buNone/>
              <a:defRPr/>
            </a:pPr>
            <a:r>
              <a:rPr lang="en-CA" dirty="0" err="1"/>
              <a:t>Accpac</a:t>
            </a:r>
            <a:r>
              <a:rPr lang="en-CA" dirty="0"/>
              <a:t> International is created as a separate company.</a:t>
            </a:r>
          </a:p>
          <a:p>
            <a:pPr marL="0" indent="0">
              <a:buClr>
                <a:schemeClr val="accent1"/>
              </a:buClr>
              <a:buSzPct val="80000"/>
              <a:buNone/>
              <a:defRPr/>
            </a:pPr>
            <a:endParaRPr lang="en-CA" dirty="0"/>
          </a:p>
          <a:p>
            <a:pPr marL="0" indent="0">
              <a:buClr>
                <a:schemeClr val="accent1"/>
              </a:buClr>
              <a:buSzPct val="80000"/>
              <a:buNone/>
              <a:defRPr/>
            </a:pPr>
            <a:r>
              <a:rPr lang="en-CA" dirty="0"/>
              <a:t>Don Thomson returns to </a:t>
            </a:r>
            <a:r>
              <a:rPr lang="en-CA" dirty="0" err="1"/>
              <a:t>Accpac</a:t>
            </a:r>
            <a:r>
              <a:rPr lang="en-CA" dirty="0"/>
              <a:t> as VP of Research &amp; Development</a:t>
            </a:r>
            <a:r>
              <a:rPr lang="en-CA" dirty="0" smtClean="0"/>
              <a:t>. (Now runs </a:t>
            </a:r>
            <a:r>
              <a:rPr lang="en-CA" dirty="0" err="1" smtClean="0"/>
              <a:t>TaiRox</a:t>
            </a:r>
            <a:r>
              <a:rPr lang="en-CA" dirty="0" smtClean="0"/>
              <a:t>)</a:t>
            </a:r>
            <a:endParaRPr lang="en-CA" dirty="0"/>
          </a:p>
          <a:p>
            <a:pPr marL="0" indent="0">
              <a:buClr>
                <a:schemeClr val="accent1"/>
              </a:buClr>
              <a:buSzPct val="80000"/>
              <a:buNone/>
              <a:defRPr/>
            </a:pPr>
            <a:endParaRPr lang="en-CA" dirty="0"/>
          </a:p>
          <a:p>
            <a:pPr marL="0" indent="0">
              <a:buClr>
                <a:schemeClr val="accent1"/>
              </a:buClr>
              <a:buSzPct val="80000"/>
              <a:buNone/>
              <a:defRPr/>
            </a:pPr>
            <a:r>
              <a:rPr lang="en-CA" dirty="0" err="1"/>
              <a:t>Accpac</a:t>
            </a:r>
            <a:r>
              <a:rPr lang="en-CA" dirty="0"/>
              <a:t> for Windows 2.0 is launched.</a:t>
            </a:r>
          </a:p>
          <a:p>
            <a:pPr marL="0" indent="0">
              <a:buNone/>
            </a:pPr>
            <a:endParaRPr lang="en-CA" dirty="0"/>
          </a:p>
        </p:txBody>
      </p:sp>
    </p:spTree>
    <p:extLst>
      <p:ext uri="{BB962C8B-B14F-4D97-AF65-F5344CB8AC3E}">
        <p14:creationId xmlns:p14="http://schemas.microsoft.com/office/powerpoint/2010/main" val="160980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Changes in Technology Since 1996</a:t>
            </a:r>
            <a:endParaRPr lang="en-CA" dirty="0"/>
          </a:p>
        </p:txBody>
      </p:sp>
      <p:sp>
        <p:nvSpPr>
          <p:cNvPr id="3" name="Content Placeholder 2"/>
          <p:cNvSpPr>
            <a:spLocks noGrp="1"/>
          </p:cNvSpPr>
          <p:nvPr>
            <p:ph idx="1"/>
          </p:nvPr>
        </p:nvSpPr>
        <p:spPr/>
        <p:txBody>
          <a:bodyPr/>
          <a:lstStyle/>
          <a:p>
            <a:pPr marL="0" indent="0">
              <a:buClr>
                <a:schemeClr val="accent1"/>
              </a:buClr>
              <a:buSzPct val="80000"/>
              <a:buNone/>
              <a:defRPr/>
            </a:pPr>
            <a:r>
              <a:rPr lang="en-CA" dirty="0"/>
              <a:t>DVD’s are launched in Japan.</a:t>
            </a:r>
          </a:p>
          <a:p>
            <a:pPr marL="0" indent="0">
              <a:buClr>
                <a:schemeClr val="accent1"/>
              </a:buClr>
              <a:buSzPct val="80000"/>
              <a:buNone/>
              <a:defRPr/>
            </a:pPr>
            <a:r>
              <a:rPr lang="en-CA" dirty="0"/>
              <a:t>Internet users exceed 10 Million. (3.2 Billion in 2015)</a:t>
            </a:r>
          </a:p>
          <a:p>
            <a:pPr marL="0" indent="0">
              <a:buClr>
                <a:schemeClr val="accent1"/>
              </a:buClr>
              <a:buSzPct val="80000"/>
              <a:buNone/>
              <a:defRPr/>
            </a:pPr>
            <a:r>
              <a:rPr lang="en-CA" dirty="0"/>
              <a:t>eBay starts doing business. Revenue of 17.9 Billion in 2014 (8.9 Billion in 2015</a:t>
            </a:r>
            <a:r>
              <a:rPr lang="en-CA" dirty="0" smtClean="0"/>
              <a:t>)</a:t>
            </a:r>
          </a:p>
          <a:p>
            <a:pPr marL="0" indent="0">
              <a:buClr>
                <a:schemeClr val="accent1"/>
              </a:buClr>
              <a:buSzPct val="80000"/>
              <a:buNone/>
              <a:defRPr/>
            </a:pPr>
            <a:endParaRPr lang="en-CA" dirty="0"/>
          </a:p>
          <a:p>
            <a:pPr marL="0" indent="0">
              <a:buClr>
                <a:schemeClr val="accent1"/>
              </a:buClr>
              <a:buSzPct val="80000"/>
              <a:buNone/>
              <a:defRPr/>
            </a:pPr>
            <a:r>
              <a:rPr lang="en-CA" dirty="0"/>
              <a:t>1996 </a:t>
            </a:r>
            <a:r>
              <a:rPr lang="en-CA" b="1" dirty="0"/>
              <a:t>Microsoft</a:t>
            </a:r>
            <a:r>
              <a:rPr lang="en-CA" dirty="0"/>
              <a:t> only tech firm in </a:t>
            </a:r>
            <a:r>
              <a:rPr lang="en-CA" b="1" dirty="0"/>
              <a:t>top 10 </a:t>
            </a:r>
            <a:r>
              <a:rPr lang="en-CA" dirty="0"/>
              <a:t>market cap </a:t>
            </a:r>
            <a:r>
              <a:rPr lang="en-CA" dirty="0" smtClean="0"/>
              <a:t>companies on the Dow </a:t>
            </a:r>
            <a:r>
              <a:rPr lang="en-CA" dirty="0"/>
              <a:t>Jones</a:t>
            </a:r>
          </a:p>
          <a:p>
            <a:pPr marL="0" indent="0">
              <a:buClr>
                <a:schemeClr val="accent1"/>
              </a:buClr>
              <a:buSzPct val="80000"/>
              <a:buNone/>
              <a:defRPr/>
            </a:pPr>
            <a:r>
              <a:rPr lang="en-CA" dirty="0"/>
              <a:t>2016 </a:t>
            </a:r>
            <a:r>
              <a:rPr lang="en-CA" b="1" dirty="0"/>
              <a:t>Top 5 market cap firms </a:t>
            </a:r>
            <a:r>
              <a:rPr lang="en-CA" dirty="0"/>
              <a:t>– Apple, Google, Microsoft, Amazon &amp; Facebook</a:t>
            </a:r>
          </a:p>
          <a:p>
            <a:endParaRPr lang="en-CA" dirty="0"/>
          </a:p>
        </p:txBody>
      </p:sp>
    </p:spTree>
    <p:extLst>
      <p:ext uri="{BB962C8B-B14F-4D97-AF65-F5344CB8AC3E}">
        <p14:creationId xmlns:p14="http://schemas.microsoft.com/office/powerpoint/2010/main" val="250159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Phenomena of “Social” Media</a:t>
            </a:r>
            <a:endParaRPr lang="en-CA" dirty="0"/>
          </a:p>
        </p:txBody>
      </p:sp>
      <p:sp>
        <p:nvSpPr>
          <p:cNvPr id="3" name="Content Placeholder 2"/>
          <p:cNvSpPr>
            <a:spLocks noGrp="1"/>
          </p:cNvSpPr>
          <p:nvPr>
            <p:ph idx="1"/>
          </p:nvPr>
        </p:nvSpPr>
        <p:spPr/>
        <p:txBody>
          <a:bodyPr/>
          <a:lstStyle/>
          <a:p>
            <a:r>
              <a:rPr lang="en-CA" altLang="en-US" dirty="0"/>
              <a:t>“Social” – relating to society or its organization            </a:t>
            </a:r>
            <a:r>
              <a:rPr lang="en-CA" altLang="en-US" dirty="0" smtClean="0"/>
              <a:t>	1</a:t>
            </a:r>
            <a:r>
              <a:rPr lang="en-CA" altLang="en-US" dirty="0"/>
              <a:t>) Group, Community, Public, </a:t>
            </a:r>
            <a:r>
              <a:rPr lang="en-CA" altLang="en-US" dirty="0" smtClean="0"/>
              <a:t>Popular</a:t>
            </a:r>
          </a:p>
          <a:p>
            <a:pPr marL="0" indent="0">
              <a:buNone/>
            </a:pPr>
            <a:r>
              <a:rPr lang="en-CA" altLang="en-US" dirty="0" smtClean="0"/>
              <a:t> 	2</a:t>
            </a:r>
            <a:r>
              <a:rPr lang="en-CA" altLang="en-US" dirty="0"/>
              <a:t>) </a:t>
            </a:r>
            <a:r>
              <a:rPr lang="en-CA" altLang="en-US" dirty="0" smtClean="0"/>
              <a:t>Gregarious</a:t>
            </a:r>
          </a:p>
          <a:p>
            <a:pPr marL="0" indent="0">
              <a:buNone/>
            </a:pPr>
            <a:r>
              <a:rPr lang="en-CA" altLang="en-US" dirty="0"/>
              <a:t>	</a:t>
            </a:r>
            <a:r>
              <a:rPr lang="en-CA" altLang="en-US" dirty="0" smtClean="0"/>
              <a:t>3</a:t>
            </a:r>
            <a:r>
              <a:rPr lang="en-CA" altLang="en-US" dirty="0"/>
              <a:t>) informal gathering</a:t>
            </a:r>
          </a:p>
          <a:p>
            <a:r>
              <a:rPr lang="en-CA" altLang="en-US" dirty="0"/>
              <a:t>“Media” – the main means of mass communication – television, radio, newspapers and the Internet.</a:t>
            </a:r>
          </a:p>
          <a:p>
            <a:r>
              <a:rPr lang="en-CA" altLang="en-US" dirty="0"/>
              <a:t>The influence of online technology led </a:t>
            </a:r>
            <a:r>
              <a:rPr lang="en-CA" altLang="en-US" dirty="0" smtClean="0"/>
              <a:t>to Texting, Instagram, YouTube, Twitter, </a:t>
            </a:r>
            <a:r>
              <a:rPr lang="en-CA" altLang="en-US" dirty="0" err="1" smtClean="0"/>
              <a:t>FaceBook</a:t>
            </a:r>
            <a:r>
              <a:rPr lang="en-CA" altLang="en-US" dirty="0" smtClean="0"/>
              <a:t> </a:t>
            </a:r>
          </a:p>
          <a:p>
            <a:r>
              <a:rPr lang="en-CA" altLang="en-US" dirty="0" smtClean="0"/>
              <a:t>AND….</a:t>
            </a:r>
            <a:endParaRPr lang="en-CA" altLang="en-US" dirty="0"/>
          </a:p>
          <a:p>
            <a:endParaRPr lang="en-CA" dirty="0"/>
          </a:p>
        </p:txBody>
      </p:sp>
    </p:spTree>
    <p:extLst>
      <p:ext uri="{BB962C8B-B14F-4D97-AF65-F5344CB8AC3E}">
        <p14:creationId xmlns:p14="http://schemas.microsoft.com/office/powerpoint/2010/main" val="64725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dirty="0" smtClean="0"/>
              <a:t>Online Meetings!</a:t>
            </a:r>
          </a:p>
        </p:txBody>
      </p:sp>
      <p:sp>
        <p:nvSpPr>
          <p:cNvPr id="7171" name="Content Placeholder 2"/>
          <p:cNvSpPr>
            <a:spLocks noGrp="1"/>
          </p:cNvSpPr>
          <p:nvPr>
            <p:ph idx="1"/>
          </p:nvPr>
        </p:nvSpPr>
        <p:spPr>
          <a:xfrm>
            <a:off x="506413" y="1516555"/>
            <a:ext cx="8008937" cy="3881437"/>
          </a:xfrm>
        </p:spPr>
        <p:txBody>
          <a:bodyPr/>
          <a:lstStyle/>
          <a:p>
            <a:r>
              <a:rPr lang="en-CA" altLang="en-US" sz="2400" dirty="0" smtClean="0"/>
              <a:t>A Conference Call in Real Life </a:t>
            </a:r>
            <a:endParaRPr lang="en-CA" altLang="en-US" sz="2400" dirty="0">
              <a:hlinkClick r:id="rId2"/>
            </a:endParaRPr>
          </a:p>
          <a:p>
            <a:r>
              <a:rPr lang="en-CA" altLang="en-US" sz="2400" dirty="0" smtClean="0">
                <a:hlinkClick r:id="rId2"/>
              </a:rPr>
              <a:t>Please visit to see:</a:t>
            </a:r>
          </a:p>
          <a:p>
            <a:r>
              <a:rPr lang="en-CA" altLang="en-US" dirty="0" smtClean="0">
                <a:hlinkClick r:id="rId2"/>
              </a:rPr>
              <a:t>https://youtu.be/DYu_bGbZiiQ</a:t>
            </a:r>
            <a:r>
              <a:rPr lang="en-CA" altLang="en-US" dirty="0" smtClean="0"/>
              <a:t> </a:t>
            </a:r>
          </a:p>
          <a:p>
            <a:endParaRPr lang="en-CA"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4963" y="609600"/>
            <a:ext cx="7727212" cy="1320800"/>
          </a:xfrm>
        </p:spPr>
        <p:txBody>
          <a:bodyPr/>
          <a:lstStyle/>
          <a:p>
            <a:r>
              <a:rPr lang="en-CA" altLang="en-US" dirty="0" smtClean="0"/>
              <a:t>Why Are Connections Important?</a:t>
            </a:r>
          </a:p>
        </p:txBody>
      </p:sp>
      <p:sp>
        <p:nvSpPr>
          <p:cNvPr id="7171" name="Content Placeholder 2"/>
          <p:cNvSpPr>
            <a:spLocks noGrp="1"/>
          </p:cNvSpPr>
          <p:nvPr>
            <p:ph idx="1"/>
          </p:nvPr>
        </p:nvSpPr>
        <p:spPr>
          <a:xfrm>
            <a:off x="609600" y="1828800"/>
            <a:ext cx="7581363" cy="4213225"/>
          </a:xfrm>
        </p:spPr>
        <p:txBody>
          <a:bodyPr>
            <a:normAutofit/>
          </a:bodyPr>
          <a:lstStyle/>
          <a:p>
            <a:r>
              <a:rPr lang="en-CA" altLang="en-US" dirty="0" smtClean="0"/>
              <a:t>Our “Connections” affect the way we:</a:t>
            </a:r>
          </a:p>
          <a:p>
            <a:r>
              <a:rPr lang="en-CA" altLang="en-US" dirty="0" smtClean="0"/>
              <a:t>Learn &amp; Make Decisions</a:t>
            </a:r>
          </a:p>
          <a:p>
            <a:r>
              <a:rPr lang="en-CA" altLang="en-US" dirty="0" smtClean="0"/>
              <a:t>Live &amp; Relate To One Another</a:t>
            </a:r>
          </a:p>
          <a:p>
            <a:r>
              <a:rPr lang="en-CA" altLang="en-US" dirty="0" smtClean="0"/>
              <a:t>Love &amp; Express Our Humanity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Significant Stories in 1996</a:t>
            </a:r>
            <a:endParaRPr lang="en-CA" dirty="0"/>
          </a:p>
        </p:txBody>
      </p:sp>
      <p:sp>
        <p:nvSpPr>
          <p:cNvPr id="3" name="Content Placeholder 2"/>
          <p:cNvSpPr>
            <a:spLocks noGrp="1"/>
          </p:cNvSpPr>
          <p:nvPr>
            <p:ph idx="1"/>
          </p:nvPr>
        </p:nvSpPr>
        <p:spPr/>
        <p:txBody>
          <a:bodyPr>
            <a:normAutofit fontScale="92500" lnSpcReduction="20000"/>
          </a:bodyPr>
          <a:lstStyle/>
          <a:p>
            <a:pPr marL="0" indent="0">
              <a:buClr>
                <a:schemeClr val="accent1"/>
              </a:buClr>
              <a:buSzPct val="80000"/>
              <a:buNone/>
              <a:defRPr/>
            </a:pPr>
            <a:r>
              <a:rPr lang="en-CA" dirty="0"/>
              <a:t>“Into Thin Air”</a:t>
            </a:r>
          </a:p>
          <a:p>
            <a:pPr marL="0" indent="0">
              <a:buClr>
                <a:schemeClr val="accent1"/>
              </a:buClr>
              <a:buSzPct val="80000"/>
              <a:buNone/>
              <a:defRPr/>
            </a:pPr>
            <a:r>
              <a:rPr lang="en-CA" dirty="0" smtClean="0">
                <a:solidFill>
                  <a:schemeClr val="tx1">
                    <a:lumMod val="50000"/>
                    <a:lumOff val="50000"/>
                  </a:schemeClr>
                </a:solidFill>
              </a:rPr>
              <a:t>May </a:t>
            </a:r>
            <a:r>
              <a:rPr lang="en-CA" dirty="0">
                <a:solidFill>
                  <a:schemeClr val="tx1">
                    <a:lumMod val="50000"/>
                    <a:lumOff val="50000"/>
                  </a:schemeClr>
                </a:solidFill>
              </a:rPr>
              <a:t>10 Mount Everest Disaster kills 8 people </a:t>
            </a:r>
            <a:r>
              <a:rPr lang="en-CA" dirty="0" smtClean="0">
                <a:solidFill>
                  <a:schemeClr val="tx1">
                    <a:lumMod val="50000"/>
                    <a:lumOff val="50000"/>
                  </a:schemeClr>
                </a:solidFill>
              </a:rPr>
              <a:t>– Rob </a:t>
            </a:r>
            <a:r>
              <a:rPr lang="en-CA" dirty="0">
                <a:solidFill>
                  <a:schemeClr val="tx1">
                    <a:lumMod val="50000"/>
                    <a:lumOff val="50000"/>
                  </a:schemeClr>
                </a:solidFill>
              </a:rPr>
              <a:t>Hall and Scott Fischer</a:t>
            </a:r>
          </a:p>
          <a:p>
            <a:pPr marL="0" indent="0">
              <a:buClr>
                <a:schemeClr val="accent1"/>
              </a:buClr>
              <a:buSzPct val="80000"/>
              <a:buNone/>
              <a:defRPr/>
            </a:pPr>
            <a:r>
              <a:rPr lang="en-CA" dirty="0"/>
              <a:t>Later in the afternoon, he radioed to Base Camp, asking them to call his wife, Jan Arnold, on the satellite phone. During this last communication, he reassured her that he was reasonably comfortable and told her, "Sleep well my sweetheart. Please don't worry too much." Shortly thereafter, he died</a:t>
            </a:r>
            <a:endParaRPr lang="en-CA" dirty="0">
              <a:solidFill>
                <a:schemeClr val="tx1">
                  <a:lumMod val="50000"/>
                  <a:lumOff val="50000"/>
                </a:schemeClr>
              </a:solidFill>
            </a:endParaRPr>
          </a:p>
          <a:p>
            <a:pPr marL="0" indent="0">
              <a:buClr>
                <a:schemeClr val="accent1"/>
              </a:buClr>
              <a:buSzPct val="80000"/>
              <a:buNone/>
              <a:defRPr/>
            </a:pPr>
            <a:endParaRPr lang="en-CA" dirty="0">
              <a:solidFill>
                <a:schemeClr val="tx1">
                  <a:lumMod val="50000"/>
                  <a:lumOff val="50000"/>
                </a:schemeClr>
              </a:solidFill>
            </a:endParaRPr>
          </a:p>
          <a:p>
            <a:pPr marL="0" indent="0">
              <a:buClr>
                <a:schemeClr val="accent1"/>
              </a:buClr>
              <a:buSzPct val="80000"/>
              <a:buNone/>
              <a:defRPr/>
            </a:pPr>
            <a:r>
              <a:rPr lang="en-CA" dirty="0">
                <a:solidFill>
                  <a:schemeClr val="tx1">
                    <a:lumMod val="50000"/>
                    <a:lumOff val="50000"/>
                  </a:schemeClr>
                </a:solidFill>
              </a:rPr>
              <a:t>CGA EXACT Conference in Barbados – June 1996</a:t>
            </a:r>
          </a:p>
          <a:p>
            <a:pPr marL="0" indent="0">
              <a:buClr>
                <a:schemeClr val="accent1"/>
              </a:buClr>
              <a:buSzPct val="80000"/>
              <a:buNone/>
              <a:defRPr/>
            </a:pPr>
            <a:r>
              <a:rPr lang="en-CA" dirty="0">
                <a:solidFill>
                  <a:schemeClr val="tx1">
                    <a:lumMod val="50000"/>
                    <a:lumOff val="50000"/>
                  </a:schemeClr>
                </a:solidFill>
              </a:rPr>
              <a:t>Jamie Clark &amp; Alan Hobson</a:t>
            </a:r>
          </a:p>
          <a:p>
            <a:endParaRPr lang="en-CA" dirty="0"/>
          </a:p>
        </p:txBody>
      </p:sp>
    </p:spTree>
    <p:extLst>
      <p:ext uri="{BB962C8B-B14F-4D97-AF65-F5344CB8AC3E}">
        <p14:creationId xmlns:p14="http://schemas.microsoft.com/office/powerpoint/2010/main" val="167328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in a “Connected” World</a:t>
            </a:r>
            <a:endParaRPr lang="en-CA" dirty="0"/>
          </a:p>
        </p:txBody>
      </p:sp>
      <p:sp>
        <p:nvSpPr>
          <p:cNvPr id="3" name="Content Placeholder 2"/>
          <p:cNvSpPr>
            <a:spLocks noGrp="1"/>
          </p:cNvSpPr>
          <p:nvPr>
            <p:ph idx="1"/>
          </p:nvPr>
        </p:nvSpPr>
        <p:spPr/>
        <p:txBody>
          <a:bodyPr/>
          <a:lstStyle/>
          <a:p>
            <a:r>
              <a:rPr lang="en-CA" dirty="0" smtClean="0"/>
              <a:t>The fallacy of multi-tasking</a:t>
            </a:r>
          </a:p>
          <a:p>
            <a:r>
              <a:rPr lang="en-CA" dirty="0" smtClean="0"/>
              <a:t>Brain works in a linear fashion.</a:t>
            </a:r>
          </a:p>
          <a:p>
            <a:r>
              <a:rPr lang="en-CA" dirty="0" smtClean="0"/>
              <a:t>Creating a generation of ADD People.</a:t>
            </a:r>
          </a:p>
          <a:p>
            <a:r>
              <a:rPr lang="en-CA" dirty="0" smtClean="0"/>
              <a:t>Screens versus Pages</a:t>
            </a:r>
          </a:p>
          <a:p>
            <a:r>
              <a:rPr lang="en-CA" dirty="0" smtClean="0"/>
              <a:t>The loss of mentorship – Apprentices</a:t>
            </a:r>
          </a:p>
          <a:p>
            <a:r>
              <a:rPr lang="en-CA" dirty="0" smtClean="0"/>
              <a:t>Power to relate affects achievement</a:t>
            </a:r>
          </a:p>
          <a:p>
            <a:r>
              <a:rPr lang="en-CA" altLang="en-US" dirty="0"/>
              <a:t>Learn best from people we like</a:t>
            </a:r>
            <a:r>
              <a:rPr lang="en-CA" altLang="en-US" dirty="0" smtClean="0"/>
              <a:t>.</a:t>
            </a:r>
            <a:endParaRPr lang="en-CA" dirty="0"/>
          </a:p>
        </p:txBody>
      </p:sp>
    </p:spTree>
    <p:extLst>
      <p:ext uri="{BB962C8B-B14F-4D97-AF65-F5344CB8AC3E}">
        <p14:creationId xmlns:p14="http://schemas.microsoft.com/office/powerpoint/2010/main" val="300961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Great Technology Divide</a:t>
            </a:r>
            <a:endParaRPr lang="en-CA" dirty="0"/>
          </a:p>
        </p:txBody>
      </p:sp>
      <p:sp>
        <p:nvSpPr>
          <p:cNvPr id="3" name="Content Placeholder 2"/>
          <p:cNvSpPr>
            <a:spLocks noGrp="1"/>
          </p:cNvSpPr>
          <p:nvPr>
            <p:ph idx="1"/>
          </p:nvPr>
        </p:nvSpPr>
        <p:spPr/>
        <p:txBody>
          <a:bodyPr>
            <a:normAutofit/>
          </a:bodyPr>
          <a:lstStyle/>
          <a:p>
            <a:pPr>
              <a:buClr>
                <a:schemeClr val="accent1"/>
              </a:buClr>
              <a:buSzPct val="80000"/>
              <a:defRPr/>
            </a:pPr>
            <a:r>
              <a:rPr lang="en-CA" dirty="0"/>
              <a:t>The Era of selfies. </a:t>
            </a:r>
            <a:r>
              <a:rPr lang="en-CA" dirty="0" smtClean="0"/>
              <a:t>(Dangerous </a:t>
            </a:r>
            <a:r>
              <a:rPr lang="en-CA" dirty="0"/>
              <a:t>to your health.)</a:t>
            </a:r>
          </a:p>
          <a:p>
            <a:pPr>
              <a:buClr>
                <a:schemeClr val="accent1"/>
              </a:buClr>
              <a:buSzPct val="80000"/>
              <a:defRPr/>
            </a:pPr>
            <a:r>
              <a:rPr lang="en-CA" dirty="0"/>
              <a:t>Autonomous cars</a:t>
            </a:r>
            <a:r>
              <a:rPr lang="en-CA" dirty="0" smtClean="0"/>
              <a:t>?</a:t>
            </a:r>
          </a:p>
          <a:p>
            <a:pPr>
              <a:buClr>
                <a:schemeClr val="accent1"/>
              </a:buClr>
              <a:buSzPct val="80000"/>
              <a:defRPr/>
            </a:pPr>
            <a:r>
              <a:rPr lang="en-CA" dirty="0" smtClean="0"/>
              <a:t>Online Meetings/Presentations</a:t>
            </a:r>
          </a:p>
          <a:p>
            <a:pPr>
              <a:buClr>
                <a:schemeClr val="accent1"/>
              </a:buClr>
              <a:buSzPct val="80000"/>
              <a:defRPr/>
            </a:pPr>
            <a:endParaRPr lang="en-CA" dirty="0" smtClean="0"/>
          </a:p>
          <a:p>
            <a:pPr>
              <a:buClr>
                <a:schemeClr val="accent1"/>
              </a:buClr>
              <a:buSzPct val="80000"/>
              <a:defRPr/>
            </a:pPr>
            <a:r>
              <a:rPr lang="en-CA" dirty="0" smtClean="0"/>
              <a:t>Privacy easier to obtain</a:t>
            </a:r>
          </a:p>
          <a:p>
            <a:pPr>
              <a:buClr>
                <a:schemeClr val="accent1"/>
              </a:buClr>
              <a:buSzPct val="80000"/>
              <a:defRPr/>
            </a:pPr>
            <a:r>
              <a:rPr lang="en-CA" dirty="0" smtClean="0"/>
              <a:t>Reduces our power to relate to one another</a:t>
            </a:r>
            <a:endParaRPr lang="en-CA" dirty="0"/>
          </a:p>
        </p:txBody>
      </p:sp>
    </p:spTree>
    <p:extLst>
      <p:ext uri="{BB962C8B-B14F-4D97-AF65-F5344CB8AC3E}">
        <p14:creationId xmlns:p14="http://schemas.microsoft.com/office/powerpoint/2010/main" val="48731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CA" altLang="en-US" smtClean="0"/>
              <a:t>“How Success Happens”</a:t>
            </a:r>
          </a:p>
        </p:txBody>
      </p:sp>
      <p:sp>
        <p:nvSpPr>
          <p:cNvPr id="20483" name="Content Placeholder 2"/>
          <p:cNvSpPr>
            <a:spLocks noGrp="1"/>
          </p:cNvSpPr>
          <p:nvPr>
            <p:ph idx="1"/>
          </p:nvPr>
        </p:nvSpPr>
        <p:spPr/>
        <p:txBody>
          <a:bodyPr>
            <a:normAutofit/>
          </a:bodyPr>
          <a:lstStyle/>
          <a:p>
            <a:pPr eaLnBrk="1" hangingPunct="1"/>
            <a:r>
              <a:rPr lang="en-CA" altLang="en-US" dirty="0" smtClean="0"/>
              <a:t>David Brooks, lecture on “How Success Happens” at </a:t>
            </a:r>
            <a:r>
              <a:rPr lang="en-CA" altLang="en-US" dirty="0" err="1" smtClean="0"/>
              <a:t>Rotman</a:t>
            </a:r>
            <a:r>
              <a:rPr lang="en-CA" altLang="en-US" dirty="0" smtClean="0"/>
              <a:t> School of Management at U of T.</a:t>
            </a:r>
          </a:p>
          <a:p>
            <a:pPr eaLnBrk="1" hangingPunct="1"/>
            <a:r>
              <a:rPr lang="en-CA" altLang="en-US" dirty="0" smtClean="0"/>
              <a:t>Based on his book “The Social Animal: The Hidden Sources of Love, Character and Achievement”</a:t>
            </a:r>
          </a:p>
          <a:p>
            <a:r>
              <a:rPr lang="en-CA" dirty="0"/>
              <a:t>There is power in unconscious processes, power in our emotions and power in the interrelationships between people</a:t>
            </a:r>
            <a:r>
              <a:rPr lang="en-CA" dirty="0" smtClean="0"/>
              <a:t>.</a:t>
            </a:r>
            <a:endParaRPr lang="en-CA"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5 Songs in 1996?</a:t>
            </a:r>
            <a:endParaRPr lang="en-CA" dirty="0"/>
          </a:p>
        </p:txBody>
      </p:sp>
      <p:sp>
        <p:nvSpPr>
          <p:cNvPr id="5" name="Content Placeholder 4"/>
          <p:cNvSpPr>
            <a:spLocks noGrp="1"/>
          </p:cNvSpPr>
          <p:nvPr>
            <p:ph idx="1"/>
          </p:nvPr>
        </p:nvSpPr>
        <p:spPr/>
        <p:txBody>
          <a:bodyPr/>
          <a:lstStyle/>
          <a:p>
            <a:pPr marL="0" indent="0">
              <a:buClr>
                <a:schemeClr val="accent1"/>
              </a:buClr>
              <a:buSzPct val="80000"/>
              <a:buNone/>
              <a:defRPr/>
            </a:pPr>
            <a:r>
              <a:rPr lang="en-CA" dirty="0" smtClean="0"/>
              <a:t>5</a:t>
            </a:r>
            <a:r>
              <a:rPr lang="en-CA" dirty="0"/>
              <a:t>. Always Be My Baby – Mariah Carey</a:t>
            </a:r>
          </a:p>
          <a:p>
            <a:pPr marL="0" indent="0">
              <a:buClr>
                <a:schemeClr val="accent1"/>
              </a:buClr>
              <a:buSzPct val="80000"/>
              <a:buNone/>
              <a:defRPr/>
            </a:pPr>
            <a:r>
              <a:rPr lang="en-CA" dirty="0"/>
              <a:t>4. Nobody Knows – Tony Rich Project</a:t>
            </a:r>
          </a:p>
          <a:p>
            <a:pPr marL="0" indent="0">
              <a:buClr>
                <a:schemeClr val="accent1"/>
              </a:buClr>
              <a:buSzPct val="80000"/>
              <a:buNone/>
              <a:defRPr/>
            </a:pPr>
            <a:r>
              <a:rPr lang="en-CA" dirty="0"/>
              <a:t>3. Because You Loved Me – Celine Dion</a:t>
            </a:r>
          </a:p>
          <a:p>
            <a:pPr marL="0" indent="0">
              <a:buClr>
                <a:schemeClr val="accent1"/>
              </a:buClr>
              <a:buSzPct val="80000"/>
              <a:buNone/>
              <a:defRPr/>
            </a:pPr>
            <a:r>
              <a:rPr lang="en-CA" dirty="0"/>
              <a:t>2. One Sweet Day – Mariah Carey and </a:t>
            </a:r>
            <a:r>
              <a:rPr lang="en-CA" dirty="0" err="1"/>
              <a:t>Boyz</a:t>
            </a:r>
            <a:r>
              <a:rPr lang="en-CA" dirty="0"/>
              <a:t> II </a:t>
            </a:r>
            <a:r>
              <a:rPr lang="en-CA" dirty="0" smtClean="0"/>
              <a:t>Men</a:t>
            </a:r>
            <a:endParaRPr lang="en-CA" dirty="0"/>
          </a:p>
          <a:p>
            <a:pPr marL="0" indent="0">
              <a:buClr>
                <a:schemeClr val="accent1"/>
              </a:buClr>
              <a:buSzPct val="80000"/>
              <a:buNone/>
              <a:defRPr/>
            </a:pPr>
            <a:r>
              <a:rPr lang="en-CA" dirty="0"/>
              <a:t>1. Macarena (Bayside Boys Remix) – Los Del Rio</a:t>
            </a:r>
          </a:p>
          <a:p>
            <a:endParaRPr lang="en-CA" dirty="0"/>
          </a:p>
        </p:txBody>
      </p:sp>
      <p:pic>
        <p:nvPicPr>
          <p:cNvPr id="6" name="Picture 18" descr="Macaren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2166" y="4763462"/>
            <a:ext cx="1415318" cy="141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CARENA MP3 SONG.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4520485"/>
            <a:ext cx="4065479" cy="23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03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4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Relational Decision Making</a:t>
            </a:r>
            <a:endParaRPr lang="en-CA" dirty="0"/>
          </a:p>
        </p:txBody>
      </p:sp>
      <p:sp>
        <p:nvSpPr>
          <p:cNvPr id="3" name="Content Placeholder 2"/>
          <p:cNvSpPr>
            <a:spLocks noGrp="1"/>
          </p:cNvSpPr>
          <p:nvPr>
            <p:ph idx="1"/>
          </p:nvPr>
        </p:nvSpPr>
        <p:spPr>
          <a:xfrm>
            <a:off x="628649" y="1825625"/>
            <a:ext cx="8025953" cy="4351338"/>
          </a:xfrm>
        </p:spPr>
        <p:txBody>
          <a:bodyPr/>
          <a:lstStyle/>
          <a:p>
            <a:r>
              <a:rPr lang="en-CA" dirty="0" smtClean="0"/>
              <a:t>Group IQ is not determined by the IQ of its members but how often they take turns conversing about the problem.</a:t>
            </a:r>
          </a:p>
          <a:p>
            <a:r>
              <a:rPr lang="en-CA" dirty="0" smtClean="0"/>
              <a:t>Requires emotional sensitivity to the opinions and feedback of group members.</a:t>
            </a:r>
          </a:p>
          <a:p>
            <a:r>
              <a:rPr lang="en-CA" altLang="en-US" dirty="0"/>
              <a:t>Face to Face groups out perform Electronic or Online Groups. University of Michigan study</a:t>
            </a:r>
          </a:p>
          <a:p>
            <a:endParaRPr lang="en-CA" dirty="0"/>
          </a:p>
        </p:txBody>
      </p:sp>
    </p:spTree>
    <p:extLst>
      <p:ext uri="{BB962C8B-B14F-4D97-AF65-F5344CB8AC3E}">
        <p14:creationId xmlns:p14="http://schemas.microsoft.com/office/powerpoint/2010/main" val="13555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Living in a “Connected” World</a:t>
            </a:r>
            <a:endParaRPr lang="en-CA" dirty="0"/>
          </a:p>
        </p:txBody>
      </p:sp>
      <p:sp>
        <p:nvSpPr>
          <p:cNvPr id="3" name="Content Placeholder 2"/>
          <p:cNvSpPr>
            <a:spLocks noGrp="1"/>
          </p:cNvSpPr>
          <p:nvPr>
            <p:ph idx="1"/>
          </p:nvPr>
        </p:nvSpPr>
        <p:spPr/>
        <p:txBody>
          <a:bodyPr>
            <a:normAutofit/>
          </a:bodyPr>
          <a:lstStyle/>
          <a:p>
            <a:r>
              <a:rPr lang="en-CA" dirty="0" smtClean="0"/>
              <a:t>70% of Employees don’t take vacation</a:t>
            </a:r>
          </a:p>
          <a:p>
            <a:r>
              <a:rPr lang="en-CA" dirty="0" smtClean="0"/>
              <a:t>85</a:t>
            </a:r>
            <a:r>
              <a:rPr lang="en-CA" dirty="0"/>
              <a:t>% of Young Adults spend 5 Hours per day online</a:t>
            </a:r>
          </a:p>
          <a:p>
            <a:r>
              <a:rPr lang="en-CA" dirty="0"/>
              <a:t>47% up to 100 links, 36% up to 1000 links per </a:t>
            </a:r>
            <a:r>
              <a:rPr lang="en-CA" dirty="0" smtClean="0"/>
              <a:t>day</a:t>
            </a:r>
          </a:p>
          <a:p>
            <a:r>
              <a:rPr lang="en-CA" dirty="0" smtClean="0"/>
              <a:t>20% Increase in accidents due to Driving &amp; Texting</a:t>
            </a:r>
          </a:p>
          <a:p>
            <a:r>
              <a:rPr lang="en-CA" dirty="0" smtClean="0"/>
              <a:t>We are NOT autonomous creatures. We mimic each other. </a:t>
            </a:r>
            <a:r>
              <a:rPr lang="en-CA" dirty="0" err="1" smtClean="0"/>
              <a:t>Ie</a:t>
            </a:r>
            <a:r>
              <a:rPr lang="en-CA" dirty="0" smtClean="0"/>
              <a:t> Fashion</a:t>
            </a:r>
          </a:p>
          <a:p>
            <a:r>
              <a:rPr lang="en-CA" altLang="en-US" dirty="0"/>
              <a:t>We eat more, the more people we eat with</a:t>
            </a:r>
            <a:r>
              <a:rPr lang="en-CA" altLang="en-US" dirty="0" smtClean="0"/>
              <a:t>...</a:t>
            </a:r>
            <a:endParaRPr lang="en-CA" dirty="0" smtClean="0"/>
          </a:p>
          <a:p>
            <a:r>
              <a:rPr lang="en-CA" dirty="0" smtClean="0"/>
              <a:t>Enjoy Dinner “with” family and friends</a:t>
            </a:r>
          </a:p>
        </p:txBody>
      </p:sp>
    </p:spTree>
    <p:extLst>
      <p:ext uri="{BB962C8B-B14F-4D97-AF65-F5344CB8AC3E}">
        <p14:creationId xmlns:p14="http://schemas.microsoft.com/office/powerpoint/2010/main" val="318071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032871682"/>
              </p:ext>
            </p:extLst>
          </p:nvPr>
        </p:nvGraphicFramePr>
        <p:xfrm>
          <a:off x="2051198" y="296214"/>
          <a:ext cx="5070005" cy="6561786"/>
        </p:xfrm>
        <a:graphic>
          <a:graphicData uri="http://schemas.openxmlformats.org/presentationml/2006/ole">
            <mc:AlternateContent xmlns:mc="http://schemas.openxmlformats.org/markup-compatibility/2006">
              <mc:Choice xmlns:v="urn:schemas-microsoft-com:vml" Requires="v">
                <p:oleObj spid="_x0000_s1068" name="Acrobat Document" r:id="rId3" imgW="5829103" imgH="7543564" progId="AcroExch.Document.11">
                  <p:embed/>
                </p:oleObj>
              </mc:Choice>
              <mc:Fallback>
                <p:oleObj name="Acrobat Document" r:id="rId3" imgW="5829103" imgH="7543564" progId="AcroExch.Document.11">
                  <p:embed/>
                  <p:pic>
                    <p:nvPicPr>
                      <p:cNvPr id="0" name=""/>
                      <p:cNvPicPr/>
                      <p:nvPr/>
                    </p:nvPicPr>
                    <p:blipFill>
                      <a:blip r:embed="rId4"/>
                      <a:stretch>
                        <a:fillRect/>
                      </a:stretch>
                    </p:blipFill>
                    <p:spPr>
                      <a:xfrm>
                        <a:off x="2051198" y="296214"/>
                        <a:ext cx="5070005" cy="6561786"/>
                      </a:xfrm>
                      <a:prstGeom prst="rect">
                        <a:avLst/>
                      </a:prstGeom>
                    </p:spPr>
                  </p:pic>
                </p:oleObj>
              </mc:Fallback>
            </mc:AlternateContent>
          </a:graphicData>
        </a:graphic>
      </p:graphicFrame>
    </p:spTree>
    <p:extLst>
      <p:ext uri="{BB962C8B-B14F-4D97-AF65-F5344CB8AC3E}">
        <p14:creationId xmlns:p14="http://schemas.microsoft.com/office/powerpoint/2010/main" val="51097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Living in a “Connected” World</a:t>
            </a:r>
          </a:p>
        </p:txBody>
      </p:sp>
      <p:sp>
        <p:nvSpPr>
          <p:cNvPr id="3" name="Content Placeholder 2"/>
          <p:cNvSpPr>
            <a:spLocks noGrp="1"/>
          </p:cNvSpPr>
          <p:nvPr>
            <p:ph idx="1"/>
          </p:nvPr>
        </p:nvSpPr>
        <p:spPr/>
        <p:txBody>
          <a:bodyPr>
            <a:normAutofit/>
          </a:bodyPr>
          <a:lstStyle/>
          <a:p>
            <a:r>
              <a:rPr lang="en-CA" altLang="en-US" dirty="0"/>
              <a:t>We fear failure more than we fear loss</a:t>
            </a:r>
            <a:r>
              <a:rPr lang="en-CA" altLang="en-US" dirty="0" smtClean="0"/>
              <a:t>.</a:t>
            </a:r>
          </a:p>
          <a:p>
            <a:endParaRPr lang="en-CA" dirty="0" smtClean="0"/>
          </a:p>
          <a:p>
            <a:r>
              <a:rPr lang="en-CA" dirty="0" smtClean="0"/>
              <a:t>Tweet </a:t>
            </a:r>
            <a:r>
              <a:rPr lang="en-CA" dirty="0"/>
              <a:t>a walk in the </a:t>
            </a:r>
            <a:r>
              <a:rPr lang="en-CA" dirty="0" smtClean="0"/>
              <a:t>park</a:t>
            </a:r>
          </a:p>
          <a:p>
            <a:r>
              <a:rPr lang="en-CA" dirty="0" smtClean="0"/>
              <a:t>Electronic Christmas </a:t>
            </a:r>
            <a:r>
              <a:rPr lang="en-CA" dirty="0"/>
              <a:t>Cards</a:t>
            </a:r>
          </a:p>
          <a:p>
            <a:r>
              <a:rPr lang="en-CA" dirty="0"/>
              <a:t>Facebook </a:t>
            </a:r>
            <a:r>
              <a:rPr lang="en-CA" dirty="0" smtClean="0"/>
              <a:t>fantasies</a:t>
            </a:r>
          </a:p>
          <a:p>
            <a:r>
              <a:rPr lang="en-CA" dirty="0" smtClean="0"/>
              <a:t>The Truth about Email Communication</a:t>
            </a:r>
            <a:endParaRPr lang="en-CA" dirty="0"/>
          </a:p>
          <a:p>
            <a:endParaRPr lang="en-CA" dirty="0"/>
          </a:p>
        </p:txBody>
      </p:sp>
    </p:spTree>
    <p:extLst>
      <p:ext uri="{BB962C8B-B14F-4D97-AF65-F5344CB8AC3E}">
        <p14:creationId xmlns:p14="http://schemas.microsoft.com/office/powerpoint/2010/main" val="261947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dirty="0"/>
              <a:t>Living in a “Connected” World</a:t>
            </a:r>
            <a:endParaRPr lang="en-CA" altLang="en-US" dirty="0" smtClean="0"/>
          </a:p>
        </p:txBody>
      </p:sp>
      <p:sp>
        <p:nvSpPr>
          <p:cNvPr id="21507" name="Content Placeholder 2"/>
          <p:cNvSpPr>
            <a:spLocks noGrp="1"/>
          </p:cNvSpPr>
          <p:nvPr>
            <p:ph idx="1"/>
          </p:nvPr>
        </p:nvSpPr>
        <p:spPr>
          <a:xfrm>
            <a:off x="895082" y="1690689"/>
            <a:ext cx="7115175" cy="3581400"/>
          </a:xfrm>
        </p:spPr>
        <p:txBody>
          <a:bodyPr>
            <a:normAutofit/>
          </a:bodyPr>
          <a:lstStyle/>
          <a:p>
            <a:pPr eaLnBrk="1" hangingPunct="1"/>
            <a:r>
              <a:rPr lang="en-CA" altLang="en-US" dirty="0" smtClean="0"/>
              <a:t>WORDS Do Matter:</a:t>
            </a:r>
          </a:p>
          <a:p>
            <a:pPr marL="0" indent="0" eaLnBrk="1" hangingPunct="1">
              <a:buNone/>
            </a:pPr>
            <a:endParaRPr lang="en-CA" altLang="en-US" dirty="0" smtClean="0"/>
          </a:p>
          <a:p>
            <a:pPr marL="0" indent="0" algn="ctr" eaLnBrk="1" hangingPunct="1">
              <a:buNone/>
            </a:pPr>
            <a:r>
              <a:rPr lang="en-CA" altLang="en-US" i="1" dirty="0" smtClean="0"/>
              <a:t>A careless word may kindle strife,</a:t>
            </a:r>
            <a:endParaRPr lang="en-CA" altLang="en-US" dirty="0" smtClean="0"/>
          </a:p>
          <a:p>
            <a:pPr marL="0" indent="0" algn="ctr" eaLnBrk="1" hangingPunct="1">
              <a:buNone/>
            </a:pPr>
            <a:r>
              <a:rPr lang="en-CA" altLang="en-US" i="1" dirty="0" smtClean="0"/>
              <a:t>A cruel word may wreck a life;</a:t>
            </a:r>
            <a:endParaRPr lang="en-CA" altLang="en-US" dirty="0" smtClean="0"/>
          </a:p>
          <a:p>
            <a:pPr marL="0" indent="0" algn="ctr" eaLnBrk="1" hangingPunct="1">
              <a:buNone/>
            </a:pPr>
            <a:r>
              <a:rPr lang="en-CA" altLang="en-US" i="1" dirty="0" smtClean="0"/>
              <a:t>A timely word may lessen stress,</a:t>
            </a:r>
            <a:endParaRPr lang="en-CA" altLang="en-US" dirty="0" smtClean="0"/>
          </a:p>
          <a:p>
            <a:pPr marL="0" indent="0" algn="ctr" eaLnBrk="1" hangingPunct="1">
              <a:buNone/>
            </a:pPr>
            <a:r>
              <a:rPr lang="en-CA" altLang="en-US" i="1" dirty="0" smtClean="0"/>
              <a:t>A loving word may heal and bless.</a:t>
            </a:r>
            <a:endParaRPr lang="en-CA" altLang="en-US" dirty="0" smtClean="0"/>
          </a:p>
          <a:p>
            <a:pPr eaLnBrk="1" hangingPunct="1"/>
            <a:endParaRPr lang="en-CA"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420688"/>
            <a:ext cx="8915400" cy="1143000"/>
          </a:xfrm>
        </p:spPr>
        <p:txBody>
          <a:bodyPr>
            <a:normAutofit/>
          </a:bodyPr>
          <a:lstStyle/>
          <a:p>
            <a:pPr eaLnBrk="1" hangingPunct="1"/>
            <a:r>
              <a:rPr lang="en-CA" altLang="en-US" dirty="0" smtClean="0"/>
              <a:t>Love In a “Connected” World</a:t>
            </a:r>
          </a:p>
        </p:txBody>
      </p:sp>
      <p:sp>
        <p:nvSpPr>
          <p:cNvPr id="51203" name="Content Placeholder 2"/>
          <p:cNvSpPr>
            <a:spLocks noGrp="1"/>
          </p:cNvSpPr>
          <p:nvPr>
            <p:ph idx="1"/>
          </p:nvPr>
        </p:nvSpPr>
        <p:spPr>
          <a:xfrm>
            <a:off x="457200" y="1447800"/>
            <a:ext cx="8229600" cy="3581400"/>
          </a:xfrm>
        </p:spPr>
        <p:txBody>
          <a:bodyPr>
            <a:normAutofit/>
          </a:bodyPr>
          <a:lstStyle/>
          <a:p>
            <a:pPr eaLnBrk="1" hangingPunct="1"/>
            <a:r>
              <a:rPr lang="en-US" altLang="en-US" dirty="0" smtClean="0"/>
              <a:t>Emoticons?</a:t>
            </a:r>
          </a:p>
          <a:p>
            <a:r>
              <a:rPr lang="en-US" altLang="en-US" dirty="0"/>
              <a:t>Impact of Online </a:t>
            </a:r>
            <a:r>
              <a:rPr lang="en-US" altLang="en-US" dirty="0" smtClean="0"/>
              <a:t>Pornography</a:t>
            </a:r>
          </a:p>
          <a:p>
            <a:r>
              <a:rPr lang="en-US" altLang="en-US" dirty="0"/>
              <a:t>Mobile Dating versus Online </a:t>
            </a:r>
            <a:r>
              <a:rPr lang="en-US" altLang="en-US" dirty="0" smtClean="0"/>
              <a:t>Dating</a:t>
            </a:r>
          </a:p>
          <a:p>
            <a:pPr eaLnBrk="1" hangingPunct="1"/>
            <a:r>
              <a:rPr lang="en-US" altLang="en-US" dirty="0" smtClean="0"/>
              <a:t>“Tinder &amp; The Dawn of the Dating Apocalypse”</a:t>
            </a:r>
          </a:p>
          <a:p>
            <a:pPr eaLnBrk="1" hangingPunct="1"/>
            <a:r>
              <a:rPr lang="en-US" altLang="en-US" dirty="0" smtClean="0"/>
              <a:t>Loss of intimacy &amp; fidelity/commitment</a:t>
            </a:r>
          </a:p>
          <a:p>
            <a:pPr eaLnBrk="1" hangingPunct="1"/>
            <a:r>
              <a:rPr lang="en-US" altLang="en-US" dirty="0" smtClean="0"/>
              <a:t>A culture of “Hook Ups”</a:t>
            </a:r>
          </a:p>
          <a:p>
            <a:pPr marL="0" indent="0" eaLnBrk="1" hangingPunct="1">
              <a:buNone/>
            </a:pPr>
            <a:endParaRPr lang="en-US" altLang="en-US" dirty="0" smtClean="0"/>
          </a:p>
          <a:p>
            <a:pPr eaLnBrk="1" hangingPunct="1"/>
            <a:endParaRPr lang="en-US" altLang="en-US" dirty="0" smtClean="0"/>
          </a:p>
          <a:p>
            <a:pPr eaLnBrk="1" hangingPunct="1"/>
            <a:endParaRPr lang="en-US" altLang="en-US" dirty="0" smtClean="0"/>
          </a:p>
          <a:p>
            <a:pPr eaLnBrk="1" hangingPunct="1"/>
            <a:endParaRPr lang="en-CA" altLang="en-US"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Love in a “Connected” World</a:t>
            </a:r>
            <a:endParaRPr lang="en-CA" dirty="0"/>
          </a:p>
        </p:txBody>
      </p:sp>
      <p:sp>
        <p:nvSpPr>
          <p:cNvPr id="3" name="Content Placeholder 2"/>
          <p:cNvSpPr>
            <a:spLocks noGrp="1"/>
          </p:cNvSpPr>
          <p:nvPr>
            <p:ph idx="1"/>
          </p:nvPr>
        </p:nvSpPr>
        <p:spPr/>
        <p:txBody>
          <a:bodyPr>
            <a:normAutofit/>
          </a:bodyPr>
          <a:lstStyle/>
          <a:p>
            <a:r>
              <a:rPr lang="en-CA" altLang="en-US" dirty="0"/>
              <a:t>We depend on the 5 senses (sight, sound, smell, touch, taste) to determine who or what we </a:t>
            </a:r>
            <a:r>
              <a:rPr lang="en-CA" altLang="en-US" dirty="0" smtClean="0"/>
              <a:t>like</a:t>
            </a:r>
          </a:p>
          <a:p>
            <a:r>
              <a:rPr lang="en-CA" altLang="en-US" dirty="0" smtClean="0"/>
              <a:t>Pillow talk</a:t>
            </a:r>
            <a:endParaRPr lang="en-CA" altLang="en-US" dirty="0"/>
          </a:p>
          <a:p>
            <a:r>
              <a:rPr lang="en-US" altLang="en-US" dirty="0" smtClean="0"/>
              <a:t>The </a:t>
            </a:r>
            <a:r>
              <a:rPr lang="en-US" altLang="en-US" dirty="0"/>
              <a:t>importance of touch</a:t>
            </a:r>
          </a:p>
          <a:p>
            <a:r>
              <a:rPr lang="en-US" altLang="en-US" dirty="0"/>
              <a:t>Babies Need Touch – American Medical Journal May </a:t>
            </a:r>
            <a:r>
              <a:rPr lang="en-US" altLang="en-US" dirty="0" smtClean="0"/>
              <a:t>2016</a:t>
            </a:r>
          </a:p>
          <a:p>
            <a:r>
              <a:rPr lang="en-US" altLang="en-US" dirty="0" smtClean="0"/>
              <a:t>True Love Requires Head and Heart connection</a:t>
            </a:r>
          </a:p>
          <a:p>
            <a:r>
              <a:rPr lang="en-CA" dirty="0"/>
              <a:t>The Wisdom of Dicky Fox </a:t>
            </a:r>
            <a:r>
              <a:rPr lang="en-CA" dirty="0" smtClean="0"/>
              <a:t>– Jerry Maguire</a:t>
            </a:r>
            <a:endParaRPr lang="en-CA" dirty="0"/>
          </a:p>
          <a:p>
            <a:pPr marL="0" indent="0">
              <a:buNone/>
            </a:pPr>
            <a:endParaRPr lang="en-US" altLang="en-US" dirty="0"/>
          </a:p>
        </p:txBody>
      </p:sp>
    </p:spTree>
    <p:extLst>
      <p:ext uri="{BB962C8B-B14F-4D97-AF65-F5344CB8AC3E}">
        <p14:creationId xmlns:p14="http://schemas.microsoft.com/office/powerpoint/2010/main" val="3074266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P8250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Last Word</a:t>
            </a:r>
            <a:endParaRPr lang="en-CA" dirty="0"/>
          </a:p>
        </p:txBody>
      </p:sp>
      <p:sp>
        <p:nvSpPr>
          <p:cNvPr id="3" name="Content Placeholder 2"/>
          <p:cNvSpPr>
            <a:spLocks noGrp="1"/>
          </p:cNvSpPr>
          <p:nvPr>
            <p:ph idx="1"/>
          </p:nvPr>
        </p:nvSpPr>
        <p:spPr/>
        <p:txBody>
          <a:bodyPr/>
          <a:lstStyle/>
          <a:p>
            <a:r>
              <a:rPr lang="en-CA" dirty="0"/>
              <a:t>Dicky Fox: Hey, I don't have all the answers. In life, to be honest, I failed as much as I have succeeded. But I love my wife. I love my life. And I wish you my kind of success. </a:t>
            </a:r>
          </a:p>
        </p:txBody>
      </p:sp>
    </p:spTree>
    <p:extLst>
      <p:ext uri="{BB962C8B-B14F-4D97-AF65-F5344CB8AC3E}">
        <p14:creationId xmlns:p14="http://schemas.microsoft.com/office/powerpoint/2010/main" val="192517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658575"/>
            <a:ext cx="8900159" cy="1293666"/>
          </a:xfrm>
        </p:spPr>
        <p:txBody>
          <a:bodyPr>
            <a:normAutofit/>
          </a:bodyPr>
          <a:lstStyle/>
          <a:p>
            <a:r>
              <a:rPr lang="en-CA" sz="4000" dirty="0" smtClean="0"/>
              <a:t>Thank You! Want To Connect?</a:t>
            </a:r>
            <a:endParaRPr lang="en-CA" sz="4000" dirty="0"/>
          </a:p>
        </p:txBody>
      </p:sp>
      <p:sp>
        <p:nvSpPr>
          <p:cNvPr id="4" name="TextBox 3"/>
          <p:cNvSpPr txBox="1"/>
          <p:nvPr/>
        </p:nvSpPr>
        <p:spPr>
          <a:xfrm>
            <a:off x="2428811" y="4221838"/>
            <a:ext cx="4003040" cy="707886"/>
          </a:xfrm>
          <a:prstGeom prst="rect">
            <a:avLst/>
          </a:prstGeom>
          <a:noFill/>
        </p:spPr>
        <p:txBody>
          <a:bodyPr wrap="square" rtlCol="0">
            <a:spAutoFit/>
          </a:bodyPr>
          <a:lstStyle/>
          <a:p>
            <a:pPr algn="ctr"/>
            <a:r>
              <a:rPr lang="en-CA" sz="2000" dirty="0" smtClean="0"/>
              <a:t>Name:  Robert </a:t>
            </a:r>
            <a:r>
              <a:rPr lang="en-CA" sz="2000" dirty="0" err="1" smtClean="0"/>
              <a:t>Lavery</a:t>
            </a:r>
            <a:r>
              <a:rPr lang="en-CA" sz="2000" dirty="0" smtClean="0"/>
              <a:t> </a:t>
            </a:r>
          </a:p>
          <a:p>
            <a:pPr algn="ctr"/>
            <a:r>
              <a:rPr lang="en-CA" sz="2000" dirty="0" smtClean="0"/>
              <a:t>Email:  Robert.lavery@sympatico.ca</a:t>
            </a:r>
          </a:p>
        </p:txBody>
      </p:sp>
    </p:spTree>
    <p:extLst>
      <p:ext uri="{BB962C8B-B14F-4D97-AF65-F5344CB8AC3E}">
        <p14:creationId xmlns:p14="http://schemas.microsoft.com/office/powerpoint/2010/main" val="24545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25953" cy="1325563"/>
          </a:xfrm>
        </p:spPr>
        <p:txBody>
          <a:bodyPr/>
          <a:lstStyle/>
          <a:p>
            <a:r>
              <a:rPr lang="en-CA" dirty="0" smtClean="0"/>
              <a:t>Sports Champions in 1996?</a:t>
            </a:r>
            <a:endParaRPr lang="en-CA" dirty="0"/>
          </a:p>
        </p:txBody>
      </p:sp>
      <p:sp>
        <p:nvSpPr>
          <p:cNvPr id="3" name="Content Placeholder 2"/>
          <p:cNvSpPr>
            <a:spLocks noGrp="1"/>
          </p:cNvSpPr>
          <p:nvPr>
            <p:ph idx="1"/>
          </p:nvPr>
        </p:nvSpPr>
        <p:spPr/>
        <p:txBody>
          <a:bodyPr/>
          <a:lstStyle/>
          <a:p>
            <a:pPr marL="0" indent="0">
              <a:buClr>
                <a:schemeClr val="accent1"/>
              </a:buClr>
              <a:buSzPct val="80000"/>
              <a:buNone/>
              <a:defRPr/>
            </a:pPr>
            <a:r>
              <a:rPr lang="en-CA" dirty="0"/>
              <a:t>Stanley Cup – Colorado Avalanche</a:t>
            </a:r>
          </a:p>
          <a:p>
            <a:pPr marL="0" indent="0">
              <a:buClr>
                <a:schemeClr val="accent1"/>
              </a:buClr>
              <a:buSzPct val="80000"/>
              <a:buNone/>
              <a:defRPr/>
            </a:pPr>
            <a:endParaRPr lang="en-CA" dirty="0"/>
          </a:p>
          <a:p>
            <a:pPr marL="0" indent="0">
              <a:buClr>
                <a:schemeClr val="accent1"/>
              </a:buClr>
              <a:buSzPct val="80000"/>
              <a:buNone/>
              <a:defRPr/>
            </a:pPr>
            <a:r>
              <a:rPr lang="en-CA" dirty="0"/>
              <a:t>World Series – New York Yankees</a:t>
            </a:r>
          </a:p>
          <a:p>
            <a:pPr marL="0" indent="0">
              <a:buClr>
                <a:schemeClr val="accent1"/>
              </a:buClr>
              <a:buSzPct val="80000"/>
              <a:buNone/>
              <a:defRPr/>
            </a:pPr>
            <a:endParaRPr lang="en-CA" dirty="0"/>
          </a:p>
          <a:p>
            <a:pPr marL="0" indent="0">
              <a:buClr>
                <a:schemeClr val="accent1"/>
              </a:buClr>
              <a:buSzPct val="80000"/>
              <a:buNone/>
              <a:defRPr/>
            </a:pPr>
            <a:r>
              <a:rPr lang="en-CA" dirty="0"/>
              <a:t>Super </a:t>
            </a:r>
            <a:r>
              <a:rPr lang="en-CA" dirty="0" smtClean="0"/>
              <a:t>Bowl – </a:t>
            </a:r>
            <a:r>
              <a:rPr lang="en-CA" dirty="0"/>
              <a:t>Dallas Cowboys </a:t>
            </a:r>
          </a:p>
          <a:p>
            <a:pPr marL="0" indent="0">
              <a:buClr>
                <a:schemeClr val="accent1"/>
              </a:buClr>
              <a:buSzPct val="80000"/>
              <a:buNone/>
              <a:defRPr/>
            </a:pPr>
            <a:endParaRPr lang="en-CA" dirty="0"/>
          </a:p>
          <a:p>
            <a:pPr marL="0" indent="0">
              <a:buClr>
                <a:schemeClr val="accent1"/>
              </a:buClr>
              <a:buSzPct val="80000"/>
              <a:buNone/>
              <a:defRPr/>
            </a:pPr>
            <a:r>
              <a:rPr lang="en-CA" dirty="0"/>
              <a:t>Grey Cup Winner – Toronto Argonauts</a:t>
            </a:r>
          </a:p>
          <a:p>
            <a:endParaRPr lang="en-CA" dirty="0"/>
          </a:p>
        </p:txBody>
      </p:sp>
      <p:pic>
        <p:nvPicPr>
          <p:cNvPr id="4" name="Picture 12" descr="Colorado Avalanch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93" y="1690689"/>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ew York Yanke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4152" y="2722395"/>
            <a:ext cx="7508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dallas cowboy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980" y="3702049"/>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Toronto Argonau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9805" y="4728001"/>
            <a:ext cx="7762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13029"/>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solidFill>
                  <a:schemeClr val="accent1">
                    <a:lumMod val="50000"/>
                  </a:schemeClr>
                </a:solidFill>
              </a:rPr>
              <a:t>Olympic Gold in </a:t>
            </a:r>
            <a:r>
              <a:rPr lang="en-CA" dirty="0">
                <a:solidFill>
                  <a:schemeClr val="accent1">
                    <a:lumMod val="50000"/>
                  </a:schemeClr>
                </a:solidFill>
              </a:rPr>
              <a:t>1996</a:t>
            </a:r>
            <a:endParaRPr lang="en-CA" dirty="0"/>
          </a:p>
        </p:txBody>
      </p:sp>
      <p:sp>
        <p:nvSpPr>
          <p:cNvPr id="12291" name="Content Placeholder 2"/>
          <p:cNvSpPr>
            <a:spLocks noGrp="1"/>
          </p:cNvSpPr>
          <p:nvPr>
            <p:ph idx="1"/>
          </p:nvPr>
        </p:nvSpPr>
        <p:spPr>
          <a:xfrm>
            <a:off x="609600" y="2135188"/>
            <a:ext cx="6348413" cy="3881437"/>
          </a:xfrm>
        </p:spPr>
        <p:txBody>
          <a:bodyPr/>
          <a:lstStyle/>
          <a:p>
            <a:r>
              <a:rPr lang="en-CA" altLang="en-US" smtClean="0">
                <a:hlinkClick r:id="rId4"/>
              </a:rPr>
              <a:t>https://youtu.be/_Z64K8kznYs</a:t>
            </a:r>
            <a:r>
              <a:rPr lang="en-CA" altLang="en-US" smtClean="0"/>
              <a:t> </a:t>
            </a:r>
          </a:p>
        </p:txBody>
      </p:sp>
      <p:pic>
        <p:nvPicPr>
          <p:cNvPr id="3" name="Donovan Bailey 100m Run (9.84).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65138" y="1430338"/>
            <a:ext cx="812482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Life Was Like in 1996</a:t>
            </a:r>
            <a:endParaRPr lang="en-CA" dirty="0"/>
          </a:p>
        </p:txBody>
      </p:sp>
      <p:sp>
        <p:nvSpPr>
          <p:cNvPr id="3" name="Content Placeholder 2"/>
          <p:cNvSpPr>
            <a:spLocks noGrp="1"/>
          </p:cNvSpPr>
          <p:nvPr>
            <p:ph idx="1"/>
          </p:nvPr>
        </p:nvSpPr>
        <p:spPr/>
        <p:txBody>
          <a:bodyPr>
            <a:normAutofit lnSpcReduction="10000"/>
          </a:bodyPr>
          <a:lstStyle/>
          <a:p>
            <a:pPr marL="0" indent="0">
              <a:buClr>
                <a:schemeClr val="accent1"/>
              </a:buClr>
              <a:buSzPct val="80000"/>
              <a:buNone/>
              <a:defRPr/>
            </a:pPr>
            <a:r>
              <a:rPr lang="en-CA" dirty="0"/>
              <a:t>Centennial Olympic Games held in Atlanta (Not Greece or Toronto)</a:t>
            </a:r>
          </a:p>
          <a:p>
            <a:pPr marL="0" indent="0">
              <a:buClr>
                <a:schemeClr val="accent1"/>
              </a:buClr>
              <a:buSzPct val="80000"/>
              <a:buNone/>
              <a:defRPr/>
            </a:pPr>
            <a:endParaRPr lang="en-CA" dirty="0"/>
          </a:p>
          <a:p>
            <a:pPr marL="0" indent="0">
              <a:buClr>
                <a:schemeClr val="accent1"/>
              </a:buClr>
              <a:buSzPct val="80000"/>
              <a:buNone/>
              <a:defRPr/>
            </a:pPr>
            <a:r>
              <a:rPr lang="en-CA" dirty="0"/>
              <a:t>Bill Clinton elected President of the United States. 2016 Hillary</a:t>
            </a:r>
            <a:r>
              <a:rPr lang="en-CA" dirty="0" smtClean="0"/>
              <a:t>? Sorry, she got Trumped.</a:t>
            </a:r>
            <a:endParaRPr lang="en-CA" dirty="0"/>
          </a:p>
          <a:p>
            <a:pPr marL="0" indent="0">
              <a:buClr>
                <a:schemeClr val="accent1"/>
              </a:buClr>
              <a:buSzPct val="80000"/>
              <a:buNone/>
              <a:defRPr/>
            </a:pPr>
            <a:endParaRPr lang="en-CA" dirty="0"/>
          </a:p>
          <a:p>
            <a:pPr marL="0" indent="0">
              <a:buClr>
                <a:schemeClr val="accent1"/>
              </a:buClr>
              <a:buSzPct val="80000"/>
              <a:buNone/>
              <a:defRPr/>
            </a:pPr>
            <a:r>
              <a:rPr lang="en-CA" dirty="0"/>
              <a:t>Interest Rate – 8.25% Average Cost of a New Home - $118K</a:t>
            </a:r>
          </a:p>
          <a:p>
            <a:pPr marL="0" indent="0">
              <a:buClr>
                <a:schemeClr val="accent1"/>
              </a:buClr>
              <a:buSzPct val="80000"/>
              <a:buNone/>
              <a:defRPr/>
            </a:pPr>
            <a:endParaRPr lang="en-CA" dirty="0"/>
          </a:p>
          <a:p>
            <a:pPr marL="0" indent="0">
              <a:buClr>
                <a:schemeClr val="accent1"/>
              </a:buClr>
              <a:buSzPct val="80000"/>
              <a:buNone/>
              <a:defRPr/>
            </a:pPr>
            <a:r>
              <a:rPr lang="en-CA" dirty="0"/>
              <a:t>Average Income - $36K - Min Wage - $5.15</a:t>
            </a:r>
          </a:p>
          <a:p>
            <a:endParaRPr lang="en-CA" dirty="0"/>
          </a:p>
        </p:txBody>
      </p:sp>
    </p:spTree>
    <p:extLst>
      <p:ext uri="{BB962C8B-B14F-4D97-AF65-F5344CB8AC3E}">
        <p14:creationId xmlns:p14="http://schemas.microsoft.com/office/powerpoint/2010/main" val="325948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BAASS Business 1996 Versus 2016</a:t>
            </a:r>
            <a:endParaRPr lang="en-CA" dirty="0"/>
          </a:p>
        </p:txBody>
      </p:sp>
      <p:sp>
        <p:nvSpPr>
          <p:cNvPr id="3" name="Content Placeholder 2"/>
          <p:cNvSpPr>
            <a:spLocks noGrp="1"/>
          </p:cNvSpPr>
          <p:nvPr>
            <p:ph idx="1"/>
          </p:nvPr>
        </p:nvSpPr>
        <p:spPr/>
        <p:txBody>
          <a:bodyPr/>
          <a:lstStyle/>
          <a:p>
            <a:pPr marL="0" indent="0">
              <a:buClr>
                <a:schemeClr val="accent1"/>
              </a:buClr>
              <a:buSzPct val="80000"/>
              <a:buNone/>
              <a:defRPr/>
            </a:pPr>
            <a:r>
              <a:rPr lang="en-CA" dirty="0"/>
              <a:t>Number of Offices – </a:t>
            </a:r>
            <a:r>
              <a:rPr lang="en-CA" dirty="0" smtClean="0"/>
              <a:t>1  Now 21</a:t>
            </a:r>
            <a:endParaRPr lang="en-CA" dirty="0"/>
          </a:p>
          <a:p>
            <a:pPr marL="0" indent="0">
              <a:buClr>
                <a:schemeClr val="accent1"/>
              </a:buClr>
              <a:buSzPct val="80000"/>
              <a:buNone/>
              <a:defRPr/>
            </a:pPr>
            <a:r>
              <a:rPr lang="en-CA" dirty="0"/>
              <a:t>Number of Employees – 4</a:t>
            </a:r>
            <a:r>
              <a:rPr lang="en-CA" dirty="0" smtClean="0"/>
              <a:t> Now 125</a:t>
            </a:r>
            <a:endParaRPr lang="en-CA" dirty="0"/>
          </a:p>
          <a:p>
            <a:pPr marL="0" indent="0">
              <a:buClr>
                <a:schemeClr val="accent1"/>
              </a:buClr>
              <a:buSzPct val="80000"/>
              <a:buNone/>
              <a:defRPr/>
            </a:pPr>
            <a:r>
              <a:rPr lang="en-CA" dirty="0"/>
              <a:t>Number of Clients – </a:t>
            </a:r>
            <a:r>
              <a:rPr lang="en-CA" dirty="0" smtClean="0"/>
              <a:t>150 Now 4500</a:t>
            </a:r>
            <a:endParaRPr lang="en-CA" dirty="0"/>
          </a:p>
          <a:p>
            <a:pPr marL="0" indent="0">
              <a:buClr>
                <a:schemeClr val="accent1"/>
              </a:buClr>
              <a:buSzPct val="80000"/>
              <a:buNone/>
              <a:defRPr/>
            </a:pPr>
            <a:r>
              <a:rPr lang="en-CA" dirty="0"/>
              <a:t>Annual Revenue </a:t>
            </a:r>
            <a:r>
              <a:rPr lang="en-CA" dirty="0" smtClean="0"/>
              <a:t>– 6000% growth over 20 Years</a:t>
            </a:r>
            <a:endParaRPr lang="en-CA" dirty="0"/>
          </a:p>
          <a:p>
            <a:endParaRPr lang="en-CA" dirty="0"/>
          </a:p>
        </p:txBody>
      </p:sp>
    </p:spTree>
    <p:extLst>
      <p:ext uri="{BB962C8B-B14F-4D97-AF65-F5344CB8AC3E}">
        <p14:creationId xmlns:p14="http://schemas.microsoft.com/office/powerpoint/2010/main" val="181928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Humble Beginnings – 1</a:t>
            </a:r>
            <a:r>
              <a:rPr lang="en-CA" baseline="30000" dirty="0" smtClean="0"/>
              <a:t>st</a:t>
            </a:r>
            <a:r>
              <a:rPr lang="en-CA" dirty="0" smtClean="0"/>
              <a:t> BC</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037" y="1590396"/>
            <a:ext cx="5975194" cy="4486868"/>
          </a:xfrm>
        </p:spPr>
      </p:pic>
    </p:spTree>
    <p:extLst>
      <p:ext uri="{BB962C8B-B14F-4D97-AF65-F5344CB8AC3E}">
        <p14:creationId xmlns:p14="http://schemas.microsoft.com/office/powerpoint/2010/main" val="41624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a:t>
            </a:r>
            <a:r>
              <a:rPr lang="en-CA" baseline="30000" dirty="0" smtClean="0"/>
              <a:t>st</a:t>
            </a:r>
            <a:r>
              <a:rPr lang="en-CA" dirty="0" smtClean="0"/>
              <a:t> BAASS Connect</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710" y="1429555"/>
            <a:ext cx="6484424" cy="4863318"/>
          </a:xfrm>
        </p:spPr>
      </p:pic>
    </p:spTree>
    <p:extLst>
      <p:ext uri="{BB962C8B-B14F-4D97-AF65-F5344CB8AC3E}">
        <p14:creationId xmlns:p14="http://schemas.microsoft.com/office/powerpoint/2010/main" val="59085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5207</TotalTime>
  <Words>1055</Words>
  <Application>Microsoft Office PowerPoint</Application>
  <PresentationFormat>On-screen Show (4:3)</PresentationFormat>
  <Paragraphs>160</Paragraphs>
  <Slides>39</Slides>
  <Notes>0</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Adobe Kaiti Std R</vt:lpstr>
      <vt:lpstr>Arial</vt:lpstr>
      <vt:lpstr>Calibri</vt:lpstr>
      <vt:lpstr>Calibri Light</vt:lpstr>
      <vt:lpstr>Gill Sans MT</vt:lpstr>
      <vt:lpstr>Trebuchet MS</vt:lpstr>
      <vt:lpstr>Wingdings 3</vt:lpstr>
      <vt:lpstr>Office Theme</vt:lpstr>
      <vt:lpstr>Acrobat Document</vt:lpstr>
      <vt:lpstr>The Keys to Success in Our Online World – How Connected Are You?</vt:lpstr>
      <vt:lpstr>Memorable Movies in 1996?</vt:lpstr>
      <vt:lpstr>Top 5 Songs in 1996?</vt:lpstr>
      <vt:lpstr>Sports Champions in 1996?</vt:lpstr>
      <vt:lpstr>Olympic Gold in 1996</vt:lpstr>
      <vt:lpstr>What Life Was Like in 1996</vt:lpstr>
      <vt:lpstr>BAASS Business 1996 Versus 2016</vt:lpstr>
      <vt:lpstr>From Humble Beginnings – 1st BC</vt:lpstr>
      <vt:lpstr>1st BAASS Connect</vt:lpstr>
      <vt:lpstr>Really Humble Beginnings</vt:lpstr>
      <vt:lpstr>BAASS Business Expands</vt:lpstr>
      <vt:lpstr>New Building – Old Car</vt:lpstr>
      <vt:lpstr>BAASS is a Full Service Company</vt:lpstr>
      <vt:lpstr>BAASS is a Full Service Company</vt:lpstr>
      <vt:lpstr>It’s Always About The People</vt:lpstr>
      <vt:lpstr>Even Paraman!</vt:lpstr>
      <vt:lpstr>It’s Still About The People</vt:lpstr>
      <vt:lpstr>And The Food!</vt:lpstr>
      <vt:lpstr>And About Giving</vt:lpstr>
      <vt:lpstr>Significant News in 1996</vt:lpstr>
      <vt:lpstr>Changes in Technology Since 1996</vt:lpstr>
      <vt:lpstr>Phenomena of “Social” Media</vt:lpstr>
      <vt:lpstr>Online Meetings!</vt:lpstr>
      <vt:lpstr>Why Are Connections Important?</vt:lpstr>
      <vt:lpstr>PowerPoint Presentation</vt:lpstr>
      <vt:lpstr>Significant Stories in 1996</vt:lpstr>
      <vt:lpstr>Learning in a “Connected” World</vt:lpstr>
      <vt:lpstr>The Great Technology Divide</vt:lpstr>
      <vt:lpstr>“How Success Happens”</vt:lpstr>
      <vt:lpstr>Relational Decision Making</vt:lpstr>
      <vt:lpstr>Living in a “Connected” World</vt:lpstr>
      <vt:lpstr>PowerPoint Presentation</vt:lpstr>
      <vt:lpstr>Living in a “Connected” World</vt:lpstr>
      <vt:lpstr>Living in a “Connected” World</vt:lpstr>
      <vt:lpstr>Love In a “Connected” World</vt:lpstr>
      <vt:lpstr>Love in a “Connected” World</vt:lpstr>
      <vt:lpstr>PowerPoint Presentation</vt:lpstr>
      <vt:lpstr>The Last Word</vt:lpstr>
      <vt:lpstr>Thank You! Want To Connect?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Alyna Somani</dc:creator>
  <cp:lastModifiedBy>Fereshta Noori</cp:lastModifiedBy>
  <cp:revision>69</cp:revision>
  <dcterms:created xsi:type="dcterms:W3CDTF">2016-10-14T13:54:46Z</dcterms:created>
  <dcterms:modified xsi:type="dcterms:W3CDTF">2016-11-21T18:07:17Z</dcterms:modified>
</cp:coreProperties>
</file>