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720" r:id="rId5"/>
    <p:sldId id="741" r:id="rId6"/>
    <p:sldId id="743" r:id="rId7"/>
    <p:sldId id="721" r:id="rId8"/>
    <p:sldId id="740" r:id="rId9"/>
    <p:sldId id="722" r:id="rId10"/>
    <p:sldId id="725" r:id="rId11"/>
    <p:sldId id="726" r:id="rId12"/>
    <p:sldId id="728" r:id="rId13"/>
    <p:sldId id="732" r:id="rId14"/>
    <p:sldId id="727" r:id="rId15"/>
    <p:sldId id="731" r:id="rId16"/>
    <p:sldId id="733" r:id="rId17"/>
    <p:sldId id="734" r:id="rId18"/>
    <p:sldId id="729" r:id="rId19"/>
    <p:sldId id="742" r:id="rId20"/>
    <p:sldId id="739" r:id="rId21"/>
    <p:sldId id="724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981">
          <p15:clr>
            <a:srgbClr val="A4A3A4"/>
          </p15:clr>
        </p15:guide>
        <p15:guide id="2" orient="horz" pos="3840">
          <p15:clr>
            <a:srgbClr val="A4A3A4"/>
          </p15:clr>
        </p15:guide>
        <p15:guide id="3" orient="horz" pos="129">
          <p15:clr>
            <a:srgbClr val="A4A3A4"/>
          </p15:clr>
        </p15:guide>
        <p15:guide id="4" orient="horz" pos="1545">
          <p15:clr>
            <a:srgbClr val="A4A3A4"/>
          </p15:clr>
        </p15:guide>
        <p15:guide id="5" pos="5599">
          <p15:clr>
            <a:srgbClr val="A4A3A4"/>
          </p15:clr>
        </p15:guide>
        <p15:guide id="6" pos="144">
          <p15:clr>
            <a:srgbClr val="A4A3A4"/>
          </p15:clr>
        </p15:guide>
        <p15:guide id="7" pos="741">
          <p15:clr>
            <a:srgbClr val="A4A3A4"/>
          </p15:clr>
        </p15:guide>
        <p15:guide id="8" pos="266">
          <p15:clr>
            <a:srgbClr val="A4A3A4"/>
          </p15:clr>
        </p15:guide>
        <p15:guide id="9" pos="20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5991"/>
    <a:srgbClr val="0DB0E3"/>
    <a:srgbClr val="07C3E9"/>
    <a:srgbClr val="07AEE9"/>
    <a:srgbClr val="695185"/>
    <a:srgbClr val="B3CC82"/>
    <a:srgbClr val="9ED561"/>
    <a:srgbClr val="AF4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6263" autoAdjust="0"/>
  </p:normalViewPr>
  <p:slideViewPr>
    <p:cSldViewPr snapToGrid="0">
      <p:cViewPr varScale="1">
        <p:scale>
          <a:sx n="74" d="100"/>
          <a:sy n="74" d="100"/>
        </p:scale>
        <p:origin x="1170" y="72"/>
      </p:cViewPr>
      <p:guideLst>
        <p:guide orient="horz" pos="2981"/>
        <p:guide orient="horz" pos="3840"/>
        <p:guide orient="horz" pos="129"/>
        <p:guide orient="horz" pos="1545"/>
        <p:guide pos="5599"/>
        <p:guide pos="144"/>
        <p:guide pos="741"/>
        <p:guide pos="266"/>
        <p:guide pos="209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>
      <p:cViewPr>
        <p:scale>
          <a:sx n="89" d="100"/>
          <a:sy n="89" d="100"/>
        </p:scale>
        <p:origin x="-2316" y="15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B39D06-6FA2-464B-9601-1DDB93936BAF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408D6050-6F1C-474E-90B3-5D1F1D49E897}">
      <dgm:prSet phldrT="[Text]"/>
      <dgm:spPr/>
      <dgm:t>
        <a:bodyPr/>
        <a:lstStyle/>
        <a:p>
          <a:r>
            <a:rPr lang="en-CA" dirty="0" smtClean="0"/>
            <a:t>Manusonic</a:t>
          </a:r>
        </a:p>
        <a:p>
          <a:r>
            <a:rPr lang="en-CA" dirty="0" smtClean="0"/>
            <a:t>Time &amp; Attendance</a:t>
          </a:r>
          <a:endParaRPr lang="en-CA" dirty="0"/>
        </a:p>
      </dgm:t>
    </dgm:pt>
    <dgm:pt modelId="{D415355B-9088-4DCF-A0FF-6F8CEFD959D9}" type="parTrans" cxnId="{C9D6399A-B08E-4B1B-B97F-A06A93FB295F}">
      <dgm:prSet/>
      <dgm:spPr/>
      <dgm:t>
        <a:bodyPr/>
        <a:lstStyle/>
        <a:p>
          <a:endParaRPr lang="en-CA"/>
        </a:p>
      </dgm:t>
    </dgm:pt>
    <dgm:pt modelId="{C74255AB-BF95-4FB3-91A2-7B2C10D682BA}" type="sibTrans" cxnId="{C9D6399A-B08E-4B1B-B97F-A06A93FB295F}">
      <dgm:prSet/>
      <dgm:spPr/>
      <dgm:t>
        <a:bodyPr/>
        <a:lstStyle/>
        <a:p>
          <a:r>
            <a:rPr lang="en-CA" dirty="0" smtClean="0"/>
            <a:t>Employee Info - Time</a:t>
          </a:r>
          <a:endParaRPr lang="en-CA" dirty="0"/>
        </a:p>
      </dgm:t>
    </dgm:pt>
    <dgm:pt modelId="{786F6ACA-0284-4EDF-BE1C-B1705588C007}">
      <dgm:prSet phldrT="[Text]"/>
      <dgm:spPr/>
      <dgm:t>
        <a:bodyPr/>
        <a:lstStyle/>
        <a:p>
          <a:r>
            <a:rPr lang="en-CA" dirty="0" smtClean="0"/>
            <a:t>Sage 300 ERP/ Payroll</a:t>
          </a:r>
          <a:endParaRPr lang="en-CA" dirty="0"/>
        </a:p>
      </dgm:t>
    </dgm:pt>
    <dgm:pt modelId="{6926DEE2-8BA0-43B7-BA28-2BB3944C424E}" type="parTrans" cxnId="{6572D2CA-7532-412D-9992-C434E23A286A}">
      <dgm:prSet/>
      <dgm:spPr/>
      <dgm:t>
        <a:bodyPr/>
        <a:lstStyle/>
        <a:p>
          <a:endParaRPr lang="en-CA"/>
        </a:p>
      </dgm:t>
    </dgm:pt>
    <dgm:pt modelId="{12627FAB-2BA9-48EB-950E-0D8D752ECB1E}" type="sibTrans" cxnId="{6572D2CA-7532-412D-9992-C434E23A286A}">
      <dgm:prSet/>
      <dgm:spPr/>
      <dgm:t>
        <a:bodyPr/>
        <a:lstStyle/>
        <a:p>
          <a:r>
            <a:rPr lang="en-CA" smtClean="0"/>
            <a:t>Employee </a:t>
          </a:r>
          <a:r>
            <a:rPr lang="en-CA" dirty="0" smtClean="0"/>
            <a:t>Info</a:t>
          </a:r>
          <a:endParaRPr lang="en-CA" dirty="0"/>
        </a:p>
      </dgm:t>
    </dgm:pt>
    <dgm:pt modelId="{8074EB7C-1705-401B-8BA6-64D193E563E2}">
      <dgm:prSet phldrT="[Text]"/>
      <dgm:spPr/>
      <dgm:t>
        <a:bodyPr/>
        <a:lstStyle/>
        <a:p>
          <a:r>
            <a:rPr lang="en-CA" dirty="0" smtClean="0"/>
            <a:t>Sage HRMS</a:t>
          </a:r>
          <a:endParaRPr lang="en-CA" dirty="0"/>
        </a:p>
      </dgm:t>
    </dgm:pt>
    <dgm:pt modelId="{387EDC39-9920-4D09-83F4-F227A538F2DE}" type="parTrans" cxnId="{05E8ED15-8AFC-49E0-B1A1-CA71B6C0928E}">
      <dgm:prSet/>
      <dgm:spPr/>
      <dgm:t>
        <a:bodyPr/>
        <a:lstStyle/>
        <a:p>
          <a:endParaRPr lang="en-CA"/>
        </a:p>
      </dgm:t>
    </dgm:pt>
    <dgm:pt modelId="{5FCE622C-411F-4C2B-9588-600793E36211}" type="sibTrans" cxnId="{05E8ED15-8AFC-49E0-B1A1-CA71B6C0928E}">
      <dgm:prSet/>
      <dgm:spPr/>
      <dgm:t>
        <a:bodyPr/>
        <a:lstStyle/>
        <a:p>
          <a:r>
            <a:rPr lang="en-CA" dirty="0" smtClean="0"/>
            <a:t>Time Off</a:t>
          </a:r>
          <a:endParaRPr lang="en-CA" dirty="0"/>
        </a:p>
      </dgm:t>
    </dgm:pt>
    <dgm:pt modelId="{9B1C3FE4-758B-4634-8458-32A8525988CF}" type="pres">
      <dgm:prSet presAssocID="{53B39D06-6FA2-464B-9601-1DDB93936B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A7B35944-2D85-4A0C-99C5-EB6892551401}" type="pres">
      <dgm:prSet presAssocID="{408D6050-6F1C-474E-90B3-5D1F1D49E897}" presName="node" presStyleLbl="node1" presStyleIdx="0" presStyleCnt="3" custScaleX="89044" custScaleY="8606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524535C-4325-422F-9BFA-B574D3840DD6}" type="pres">
      <dgm:prSet presAssocID="{C74255AB-BF95-4FB3-91A2-7B2C10D682BA}" presName="sibTrans" presStyleLbl="sibTrans2D1" presStyleIdx="0" presStyleCnt="3" custScaleX="139988" custScaleY="163785"/>
      <dgm:spPr>
        <a:prstGeom prst="leftRightArrow">
          <a:avLst/>
        </a:prstGeom>
      </dgm:spPr>
      <dgm:t>
        <a:bodyPr/>
        <a:lstStyle/>
        <a:p>
          <a:endParaRPr lang="en-CA"/>
        </a:p>
      </dgm:t>
    </dgm:pt>
    <dgm:pt modelId="{30549696-3D98-4A8C-8583-B623F1F2EFAD}" type="pres">
      <dgm:prSet presAssocID="{C74255AB-BF95-4FB3-91A2-7B2C10D682BA}" presName="connectorText" presStyleLbl="sibTrans2D1" presStyleIdx="0" presStyleCnt="3"/>
      <dgm:spPr>
        <a:prstGeom prst="leftRightArrow">
          <a:avLst/>
        </a:prstGeom>
      </dgm:spPr>
      <dgm:t>
        <a:bodyPr/>
        <a:lstStyle/>
        <a:p>
          <a:endParaRPr lang="en-CA"/>
        </a:p>
      </dgm:t>
    </dgm:pt>
    <dgm:pt modelId="{75FD36E3-0454-4AF6-BF98-84656B6C2964}" type="pres">
      <dgm:prSet presAssocID="{786F6ACA-0284-4EDF-BE1C-B1705588C007}" presName="node" presStyleLbl="node1" presStyleIdx="1" presStyleCnt="3" custScaleX="85520" custScaleY="8394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916CF74-5AB2-4E1F-BF37-2BEA80B41020}" type="pres">
      <dgm:prSet presAssocID="{12627FAB-2BA9-48EB-950E-0D8D752ECB1E}" presName="sibTrans" presStyleLbl="sibTrans2D1" presStyleIdx="1" presStyleCnt="3" custScaleY="175454"/>
      <dgm:spPr>
        <a:prstGeom prst="leftArrow">
          <a:avLst/>
        </a:prstGeom>
      </dgm:spPr>
      <dgm:t>
        <a:bodyPr/>
        <a:lstStyle/>
        <a:p>
          <a:endParaRPr lang="en-CA"/>
        </a:p>
      </dgm:t>
    </dgm:pt>
    <dgm:pt modelId="{8F2323EA-EF6E-4BB8-8BA2-D8D13E91B2F2}" type="pres">
      <dgm:prSet presAssocID="{12627FAB-2BA9-48EB-950E-0D8D752ECB1E}" presName="connectorText" presStyleLbl="sibTrans2D1" presStyleIdx="1" presStyleCnt="3"/>
      <dgm:spPr>
        <a:prstGeom prst="leftArrow">
          <a:avLst/>
        </a:prstGeom>
      </dgm:spPr>
      <dgm:t>
        <a:bodyPr/>
        <a:lstStyle/>
        <a:p>
          <a:endParaRPr lang="en-CA"/>
        </a:p>
      </dgm:t>
    </dgm:pt>
    <dgm:pt modelId="{D3D3A592-33FE-4DE7-9745-B25EF89BED77}" type="pres">
      <dgm:prSet presAssocID="{8074EB7C-1705-401B-8BA6-64D193E563E2}" presName="node" presStyleLbl="node1" presStyleIdx="2" presStyleCnt="3" custScaleX="79870" custScaleY="8719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DC35AF3-4A50-42FD-8BFC-9ED33FE9413B}" type="pres">
      <dgm:prSet presAssocID="{5FCE622C-411F-4C2B-9588-600793E36211}" presName="sibTrans" presStyleLbl="sibTrans2D1" presStyleIdx="2" presStyleCnt="3" custScaleX="138320" custScaleY="147756"/>
      <dgm:spPr/>
      <dgm:t>
        <a:bodyPr/>
        <a:lstStyle/>
        <a:p>
          <a:endParaRPr lang="en-CA"/>
        </a:p>
      </dgm:t>
    </dgm:pt>
    <dgm:pt modelId="{C169DDBB-010D-4FF9-B86D-604E3B4A24C1}" type="pres">
      <dgm:prSet presAssocID="{5FCE622C-411F-4C2B-9588-600793E36211}" presName="connectorText" presStyleLbl="sibTrans2D1" presStyleIdx="2" presStyleCnt="3"/>
      <dgm:spPr/>
      <dgm:t>
        <a:bodyPr/>
        <a:lstStyle/>
        <a:p>
          <a:endParaRPr lang="en-CA"/>
        </a:p>
      </dgm:t>
    </dgm:pt>
  </dgm:ptLst>
  <dgm:cxnLst>
    <dgm:cxn modelId="{B6ADBDF1-16FD-4E16-8A68-41CBE2241349}" type="presOf" srcId="{C74255AB-BF95-4FB3-91A2-7B2C10D682BA}" destId="{30549696-3D98-4A8C-8583-B623F1F2EFAD}" srcOrd="1" destOrd="0" presId="urn:microsoft.com/office/officeart/2005/8/layout/cycle7"/>
    <dgm:cxn modelId="{05E8ED15-8AFC-49E0-B1A1-CA71B6C0928E}" srcId="{53B39D06-6FA2-464B-9601-1DDB93936BAF}" destId="{8074EB7C-1705-401B-8BA6-64D193E563E2}" srcOrd="2" destOrd="0" parTransId="{387EDC39-9920-4D09-83F4-F227A538F2DE}" sibTransId="{5FCE622C-411F-4C2B-9588-600793E36211}"/>
    <dgm:cxn modelId="{74A6DB6A-6FB1-4743-B557-1FC15618AE91}" type="presOf" srcId="{12627FAB-2BA9-48EB-950E-0D8D752ECB1E}" destId="{8F2323EA-EF6E-4BB8-8BA2-D8D13E91B2F2}" srcOrd="1" destOrd="0" presId="urn:microsoft.com/office/officeart/2005/8/layout/cycle7"/>
    <dgm:cxn modelId="{1F708F8B-0444-4FCF-B11B-AF368DCE987A}" type="presOf" srcId="{5FCE622C-411F-4C2B-9588-600793E36211}" destId="{C169DDBB-010D-4FF9-B86D-604E3B4A24C1}" srcOrd="1" destOrd="0" presId="urn:microsoft.com/office/officeart/2005/8/layout/cycle7"/>
    <dgm:cxn modelId="{3C348A02-21F0-4DC2-A7B9-691B11A93C6D}" type="presOf" srcId="{786F6ACA-0284-4EDF-BE1C-B1705588C007}" destId="{75FD36E3-0454-4AF6-BF98-84656B6C2964}" srcOrd="0" destOrd="0" presId="urn:microsoft.com/office/officeart/2005/8/layout/cycle7"/>
    <dgm:cxn modelId="{415A1989-5F18-4A14-9833-7F235835340D}" type="presOf" srcId="{408D6050-6F1C-474E-90B3-5D1F1D49E897}" destId="{A7B35944-2D85-4A0C-99C5-EB6892551401}" srcOrd="0" destOrd="0" presId="urn:microsoft.com/office/officeart/2005/8/layout/cycle7"/>
    <dgm:cxn modelId="{C9D6399A-B08E-4B1B-B97F-A06A93FB295F}" srcId="{53B39D06-6FA2-464B-9601-1DDB93936BAF}" destId="{408D6050-6F1C-474E-90B3-5D1F1D49E897}" srcOrd="0" destOrd="0" parTransId="{D415355B-9088-4DCF-A0FF-6F8CEFD959D9}" sibTransId="{C74255AB-BF95-4FB3-91A2-7B2C10D682BA}"/>
    <dgm:cxn modelId="{2BF904EC-0802-48E9-BAA0-E79234B071F7}" type="presOf" srcId="{C74255AB-BF95-4FB3-91A2-7B2C10D682BA}" destId="{6524535C-4325-422F-9BFA-B574D3840DD6}" srcOrd="0" destOrd="0" presId="urn:microsoft.com/office/officeart/2005/8/layout/cycle7"/>
    <dgm:cxn modelId="{10D941BE-2BF3-4DC7-8ECF-5E6396547D6E}" type="presOf" srcId="{5FCE622C-411F-4C2B-9588-600793E36211}" destId="{9DC35AF3-4A50-42FD-8BFC-9ED33FE9413B}" srcOrd="0" destOrd="0" presId="urn:microsoft.com/office/officeart/2005/8/layout/cycle7"/>
    <dgm:cxn modelId="{AE71F8AE-E756-49D2-BE58-AF9ED7A44768}" type="presOf" srcId="{8074EB7C-1705-401B-8BA6-64D193E563E2}" destId="{D3D3A592-33FE-4DE7-9745-B25EF89BED77}" srcOrd="0" destOrd="0" presId="urn:microsoft.com/office/officeart/2005/8/layout/cycle7"/>
    <dgm:cxn modelId="{908232C9-15C4-4080-98C3-D6BDA5F17E15}" type="presOf" srcId="{53B39D06-6FA2-464B-9601-1DDB93936BAF}" destId="{9B1C3FE4-758B-4634-8458-32A8525988CF}" srcOrd="0" destOrd="0" presId="urn:microsoft.com/office/officeart/2005/8/layout/cycle7"/>
    <dgm:cxn modelId="{6572D2CA-7532-412D-9992-C434E23A286A}" srcId="{53B39D06-6FA2-464B-9601-1DDB93936BAF}" destId="{786F6ACA-0284-4EDF-BE1C-B1705588C007}" srcOrd="1" destOrd="0" parTransId="{6926DEE2-8BA0-43B7-BA28-2BB3944C424E}" sibTransId="{12627FAB-2BA9-48EB-950E-0D8D752ECB1E}"/>
    <dgm:cxn modelId="{232B9DA2-4615-476F-A3F6-DBE2E3C251B3}" type="presOf" srcId="{12627FAB-2BA9-48EB-950E-0D8D752ECB1E}" destId="{0916CF74-5AB2-4E1F-BF37-2BEA80B41020}" srcOrd="0" destOrd="0" presId="urn:microsoft.com/office/officeart/2005/8/layout/cycle7"/>
    <dgm:cxn modelId="{11CB5B35-D09A-4E5C-8E82-39E8DDB7DD37}" type="presParOf" srcId="{9B1C3FE4-758B-4634-8458-32A8525988CF}" destId="{A7B35944-2D85-4A0C-99C5-EB6892551401}" srcOrd="0" destOrd="0" presId="urn:microsoft.com/office/officeart/2005/8/layout/cycle7"/>
    <dgm:cxn modelId="{80931D8F-8527-453D-8EA5-6379FCE14174}" type="presParOf" srcId="{9B1C3FE4-758B-4634-8458-32A8525988CF}" destId="{6524535C-4325-422F-9BFA-B574D3840DD6}" srcOrd="1" destOrd="0" presId="urn:microsoft.com/office/officeart/2005/8/layout/cycle7"/>
    <dgm:cxn modelId="{5E8443F5-08C9-484B-B139-AF7107B620B8}" type="presParOf" srcId="{6524535C-4325-422F-9BFA-B574D3840DD6}" destId="{30549696-3D98-4A8C-8583-B623F1F2EFAD}" srcOrd="0" destOrd="0" presId="urn:microsoft.com/office/officeart/2005/8/layout/cycle7"/>
    <dgm:cxn modelId="{9FFCA4B4-ADCD-49E3-979B-06A769573337}" type="presParOf" srcId="{9B1C3FE4-758B-4634-8458-32A8525988CF}" destId="{75FD36E3-0454-4AF6-BF98-84656B6C2964}" srcOrd="2" destOrd="0" presId="urn:microsoft.com/office/officeart/2005/8/layout/cycle7"/>
    <dgm:cxn modelId="{971C747B-F626-4B5F-9201-CCCE3C4E8B7B}" type="presParOf" srcId="{9B1C3FE4-758B-4634-8458-32A8525988CF}" destId="{0916CF74-5AB2-4E1F-BF37-2BEA80B41020}" srcOrd="3" destOrd="0" presId="urn:microsoft.com/office/officeart/2005/8/layout/cycle7"/>
    <dgm:cxn modelId="{9F7EAF8A-F0AE-4F4F-9210-33E8979B09A6}" type="presParOf" srcId="{0916CF74-5AB2-4E1F-BF37-2BEA80B41020}" destId="{8F2323EA-EF6E-4BB8-8BA2-D8D13E91B2F2}" srcOrd="0" destOrd="0" presId="urn:microsoft.com/office/officeart/2005/8/layout/cycle7"/>
    <dgm:cxn modelId="{95778141-1F07-4544-AC0C-FA3F81E301BE}" type="presParOf" srcId="{9B1C3FE4-758B-4634-8458-32A8525988CF}" destId="{D3D3A592-33FE-4DE7-9745-B25EF89BED77}" srcOrd="4" destOrd="0" presId="urn:microsoft.com/office/officeart/2005/8/layout/cycle7"/>
    <dgm:cxn modelId="{A609042C-1F6D-4A8A-8CEA-26DCE56CF705}" type="presParOf" srcId="{9B1C3FE4-758B-4634-8458-32A8525988CF}" destId="{9DC35AF3-4A50-42FD-8BFC-9ED33FE9413B}" srcOrd="5" destOrd="0" presId="urn:microsoft.com/office/officeart/2005/8/layout/cycle7"/>
    <dgm:cxn modelId="{A4BD3E98-4F69-4BAA-BB16-EDFAA3D9592F}" type="presParOf" srcId="{9DC35AF3-4A50-42FD-8BFC-9ED33FE9413B}" destId="{C169DDBB-010D-4FF9-B86D-604E3B4A24C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35944-2D85-4A0C-99C5-EB6892551401}">
      <dsp:nvSpPr>
        <dsp:cNvPr id="0" name=""/>
        <dsp:cNvSpPr/>
      </dsp:nvSpPr>
      <dsp:spPr>
        <a:xfrm>
          <a:off x="3357833" y="124460"/>
          <a:ext cx="2150070" cy="10391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Manusonic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Time &amp; Attendance</a:t>
          </a:r>
          <a:endParaRPr lang="en-CA" sz="1900" kern="1200" dirty="0"/>
        </a:p>
      </dsp:txBody>
      <dsp:txXfrm>
        <a:off x="3388268" y="154895"/>
        <a:ext cx="2089200" cy="978247"/>
      </dsp:txXfrm>
    </dsp:sp>
    <dsp:sp modelId="{6524535C-4325-422F-9BFA-B574D3840DD6}">
      <dsp:nvSpPr>
        <dsp:cNvPr id="0" name=""/>
        <dsp:cNvSpPr/>
      </dsp:nvSpPr>
      <dsp:spPr>
        <a:xfrm rot="3600000">
          <a:off x="4318005" y="2032041"/>
          <a:ext cx="2232050" cy="69208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Employee Info - Time</a:t>
          </a:r>
          <a:endParaRPr lang="en-CA" sz="1500" kern="1200" dirty="0"/>
        </a:p>
      </dsp:txBody>
      <dsp:txXfrm>
        <a:off x="4491026" y="2205063"/>
        <a:ext cx="1886007" cy="346043"/>
      </dsp:txXfrm>
    </dsp:sp>
    <dsp:sp modelId="{75FD36E3-0454-4AF6-BF98-84656B6C2964}">
      <dsp:nvSpPr>
        <dsp:cNvPr id="0" name=""/>
        <dsp:cNvSpPr/>
      </dsp:nvSpPr>
      <dsp:spPr>
        <a:xfrm>
          <a:off x="5395298" y="3592590"/>
          <a:ext cx="2064979" cy="1013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Sage 300 ERP/ Payroll</a:t>
          </a:r>
          <a:endParaRPr lang="en-CA" sz="1900" kern="1200" dirty="0"/>
        </a:p>
      </dsp:txBody>
      <dsp:txXfrm>
        <a:off x="5424981" y="3622273"/>
        <a:ext cx="2005613" cy="954096"/>
      </dsp:txXfrm>
    </dsp:sp>
    <dsp:sp modelId="{0916CF74-5AB2-4E1F-BF37-2BEA80B41020}">
      <dsp:nvSpPr>
        <dsp:cNvPr id="0" name=""/>
        <dsp:cNvSpPr/>
      </dsp:nvSpPr>
      <dsp:spPr>
        <a:xfrm rot="10800000">
          <a:off x="3601532" y="3728624"/>
          <a:ext cx="1594458" cy="741394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smtClean="0"/>
            <a:t>Employee </a:t>
          </a:r>
          <a:r>
            <a:rPr lang="en-CA" sz="1500" kern="1200" dirty="0" smtClean="0"/>
            <a:t>Info</a:t>
          </a:r>
          <a:endParaRPr lang="en-CA" sz="1500" kern="1200" dirty="0"/>
        </a:p>
      </dsp:txBody>
      <dsp:txXfrm rot="10800000">
        <a:off x="3601532" y="3913972"/>
        <a:ext cx="1409109" cy="370697"/>
      </dsp:txXfrm>
    </dsp:sp>
    <dsp:sp modelId="{D3D3A592-33FE-4DE7-9745-B25EF89BED77}">
      <dsp:nvSpPr>
        <dsp:cNvPr id="0" name=""/>
        <dsp:cNvSpPr/>
      </dsp:nvSpPr>
      <dsp:spPr>
        <a:xfrm>
          <a:off x="1473671" y="3572959"/>
          <a:ext cx="1928553" cy="10527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Sage HRMS</a:t>
          </a:r>
          <a:endParaRPr lang="en-CA" sz="1900" kern="1200" dirty="0"/>
        </a:p>
      </dsp:txBody>
      <dsp:txXfrm>
        <a:off x="1504504" y="3603792"/>
        <a:ext cx="1866887" cy="991058"/>
      </dsp:txXfrm>
    </dsp:sp>
    <dsp:sp modelId="{9DC35AF3-4A50-42FD-8BFC-9ED33FE9413B}">
      <dsp:nvSpPr>
        <dsp:cNvPr id="0" name=""/>
        <dsp:cNvSpPr/>
      </dsp:nvSpPr>
      <dsp:spPr>
        <a:xfrm rot="18000000">
          <a:off x="2334644" y="2056091"/>
          <a:ext cx="2205455" cy="62435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Time Off</a:t>
          </a:r>
          <a:endParaRPr lang="en-CA" sz="1500" kern="1200" dirty="0"/>
        </a:p>
      </dsp:txBody>
      <dsp:txXfrm>
        <a:off x="2521950" y="2180962"/>
        <a:ext cx="1830843" cy="374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558395-1B85-4AFB-806B-18E4FEE78ADC}" type="datetimeFigureOut">
              <a:rPr lang="en-US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F31C5C-DCA1-4660-85BC-8016EFF6A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01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87DC83-779E-44C4-AE6D-1CE083CD6AF3}" type="datetimeFigureOut">
              <a:rPr lang="en-US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D7A24D1-BB78-4889-9DCB-DC49A34D9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56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Imran\BAASS Templates\PowerPoint\Picture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5264"/>
          </a:xfrm>
          <a:prstGeom prst="rect">
            <a:avLst/>
          </a:prstGeom>
          <a:noFill/>
        </p:spPr>
      </p:pic>
      <p:sp>
        <p:nvSpPr>
          <p:cNvPr id="47108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352098" y="2368988"/>
            <a:ext cx="4929352" cy="1083660"/>
          </a:xfrm>
        </p:spPr>
        <p:txBody>
          <a:bodyPr/>
          <a:lstStyle>
            <a:lvl1pPr marL="0" indent="0">
              <a:buFont typeface="Arial" pitchFamily="34" charset="0"/>
              <a:buNone/>
              <a:defRPr sz="4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074" name="Picture 2" descr="Z:\Imran\BAASS Templates\PowerPoint\Picture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006" y="6202437"/>
            <a:ext cx="2212975" cy="4270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098" name="Picture 2" descr="Z:\Imran\BAASS Templates\PowerPoint\Picture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378" y="6138641"/>
            <a:ext cx="2212975" cy="4270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122" name="Picture 2" descr="Z:\Imran\BAASS Templates\PowerPoint\Picture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950" y="6117376"/>
            <a:ext cx="2212975" cy="4270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:\Imran\BAASS Templates\PowerPoint\Picture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583" y="6159906"/>
            <a:ext cx="2212975" cy="4270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3228"/>
            <a:ext cx="3008313" cy="899071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008313" cy="4221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170" name="Picture 2" descr="Z:\Imran\BAASS Templates\PowerPoint\Picture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276" y="6223702"/>
            <a:ext cx="2212975" cy="4270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5399"/>
            <a:ext cx="5486400" cy="34321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194" name="Picture 2" descr="Z:\Imran\BAASS Templates\PowerPoint\Picture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216" y="6181171"/>
            <a:ext cx="2212975" cy="4270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218" name="Picture 2" descr="Z:\Imran\BAASS Templates\PowerPoint\Picture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643" y="6181171"/>
            <a:ext cx="2212975" cy="4270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498316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498316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242" name="Picture 2" descr="Z:\Imran\BAASS Templates\PowerPoint\Picture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745" y="6181172"/>
            <a:ext cx="2212975" cy="4270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9843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2" name="Picture 2" descr="Z:\Imran\BAASS Logo's\BAASS\BAASS-logo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36212" y="6035040"/>
            <a:ext cx="1404798" cy="58696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www.baass.com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55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" pitchFamily="96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" pitchFamily="96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" pitchFamily="96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" pitchFamily="96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" pitchFamily="9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" pitchFamily="9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" pitchFamily="9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" pitchFamily="9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sz="2000" dirty="0"/>
              <a:t>Payroll In-House or Outsource?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89659" y="4554908"/>
            <a:ext cx="4153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Eras Medium ITC" pitchFamily="34" charset="0"/>
              </a:rPr>
              <a:t>Presented By: Dan </a:t>
            </a:r>
            <a:r>
              <a:rPr lang="en-US" dirty="0" smtClean="0">
                <a:solidFill>
                  <a:schemeClr val="bg1"/>
                </a:solidFill>
                <a:latin typeface="Eras Medium ITC" pitchFamily="34" charset="0"/>
              </a:rPr>
              <a:t>Papakonstantino</a:t>
            </a:r>
            <a:endParaRPr lang="en-CA" dirty="0">
              <a:solidFill>
                <a:schemeClr val="bg1"/>
              </a:solidFill>
              <a:latin typeface="Eras Medium IT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Capture</a:t>
            </a:r>
            <a:endParaRPr lang="en-CA" dirty="0"/>
          </a:p>
        </p:txBody>
      </p:sp>
      <p:sp>
        <p:nvSpPr>
          <p:cNvPr id="8" name="Title 1"/>
          <p:cNvSpPr>
            <a:spLocks noGrp="1"/>
          </p:cNvSpPr>
          <p:nvPr>
            <p:ph idx="1"/>
          </p:nvPr>
        </p:nvSpPr>
        <p:spPr>
          <a:xfrm>
            <a:off x="457200" y="2230452"/>
            <a:ext cx="8229600" cy="3636948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CA" altLang="en-US" dirty="0"/>
              <a:t>Brower-based</a:t>
            </a:r>
          </a:p>
          <a:p>
            <a:pPr>
              <a:buFont typeface="Arial" charset="0"/>
              <a:buChar char="•"/>
              <a:defRPr/>
            </a:pPr>
            <a:r>
              <a:rPr lang="en-CA" altLang="en-US" dirty="0"/>
              <a:t>Project Job Cost Integration</a:t>
            </a:r>
          </a:p>
          <a:p>
            <a:pPr>
              <a:buFont typeface="Arial" charset="0"/>
              <a:buChar char="•"/>
              <a:defRPr/>
            </a:pPr>
            <a:r>
              <a:rPr lang="en-CA" altLang="en-US" dirty="0"/>
              <a:t>Sage HRMS Integration</a:t>
            </a:r>
          </a:p>
          <a:p>
            <a:pPr>
              <a:buFont typeface="Arial" charset="0"/>
              <a:buChar char="•"/>
              <a:defRPr/>
            </a:pPr>
            <a:r>
              <a:rPr lang="en-CA" altLang="en-US" dirty="0" smtClean="0"/>
              <a:t>Manager Approvals</a:t>
            </a:r>
            <a:endParaRPr lang="en-CA" altLang="en-US" dirty="0"/>
          </a:p>
          <a:p>
            <a:pPr>
              <a:buFont typeface="Arial" charset="0"/>
              <a:buChar char="•"/>
              <a:defRPr/>
            </a:pPr>
            <a:r>
              <a:rPr lang="en-CA" altLang="en-US" dirty="0" smtClean="0"/>
              <a:t>Request for Vacation</a:t>
            </a:r>
            <a:endParaRPr lang="en-CA" alt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38150" y="13716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9pPr>
          </a:lstStyle>
          <a:p>
            <a:pPr algn="ctr"/>
            <a:r>
              <a:rPr lang="en-US" altLang="en-US" b="0" dirty="0">
                <a:solidFill>
                  <a:schemeClr val="tx1"/>
                </a:solidFill>
              </a:rPr>
              <a:t>SonicWeb Time Sheet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60775"/>
            <a:ext cx="34290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91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Capture</a:t>
            </a:r>
            <a:endParaRPr lang="en-CA" dirty="0"/>
          </a:p>
        </p:txBody>
      </p:sp>
      <p:sp>
        <p:nvSpPr>
          <p:cNvPr id="8" name="Title 1"/>
          <p:cNvSpPr>
            <a:spLocks noGrp="1"/>
          </p:cNvSpPr>
          <p:nvPr>
            <p:ph idx="1"/>
          </p:nvPr>
        </p:nvSpPr>
        <p:spPr>
          <a:xfrm>
            <a:off x="457200" y="2230452"/>
            <a:ext cx="5486400" cy="3636948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CA" altLang="en-US" dirty="0"/>
              <a:t>Browser-based </a:t>
            </a:r>
          </a:p>
          <a:p>
            <a:pPr>
              <a:buFont typeface="Arial" charset="0"/>
              <a:buChar char="•"/>
              <a:defRPr/>
            </a:pPr>
            <a:r>
              <a:rPr lang="en-CA" altLang="en-US" dirty="0" smtClean="0"/>
              <a:t>Desktop/ Laptop/ Table</a:t>
            </a:r>
            <a:endParaRPr lang="en-CA" altLang="en-US" dirty="0"/>
          </a:p>
          <a:p>
            <a:pPr>
              <a:buFont typeface="Arial" charset="0"/>
              <a:buChar char="•"/>
              <a:defRPr/>
            </a:pPr>
            <a:r>
              <a:rPr lang="en-CA" altLang="en-US" dirty="0" smtClean="0"/>
              <a:t>Cost Centre, Project/ Job </a:t>
            </a:r>
            <a:r>
              <a:rPr lang="en-CA" altLang="en-US" dirty="0"/>
              <a:t>Labour Allocation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38150" y="13716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9pPr>
          </a:lstStyle>
          <a:p>
            <a:pPr algn="ctr"/>
            <a:r>
              <a:rPr lang="en-US" altLang="en-US" b="0" dirty="0">
                <a:solidFill>
                  <a:schemeClr val="tx1"/>
                </a:solidFill>
              </a:rPr>
              <a:t>SonicWeb Clock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599" y="2085460"/>
            <a:ext cx="2852351" cy="361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908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Capture</a:t>
            </a:r>
            <a:endParaRPr lang="en-CA" dirty="0"/>
          </a:p>
        </p:txBody>
      </p:sp>
      <p:sp>
        <p:nvSpPr>
          <p:cNvPr id="8" name="Title 1"/>
          <p:cNvSpPr>
            <a:spLocks noGrp="1"/>
          </p:cNvSpPr>
          <p:nvPr>
            <p:ph idx="1"/>
          </p:nvPr>
        </p:nvSpPr>
        <p:spPr>
          <a:xfrm>
            <a:off x="457200" y="2230452"/>
            <a:ext cx="8229600" cy="3636948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CA" altLang="en-US" dirty="0" smtClean="0"/>
              <a:t>Android/ Apple iOS </a:t>
            </a:r>
            <a:endParaRPr lang="en-CA" altLang="en-US" dirty="0"/>
          </a:p>
          <a:p>
            <a:pPr>
              <a:buFont typeface="Arial" charset="0"/>
              <a:buChar char="•"/>
              <a:defRPr/>
            </a:pPr>
            <a:r>
              <a:rPr lang="en-CA" altLang="en-US" dirty="0" smtClean="0"/>
              <a:t>Timesheet Entry/ Start-Stop Clock</a:t>
            </a:r>
            <a:endParaRPr lang="en-CA" altLang="en-US" dirty="0"/>
          </a:p>
          <a:p>
            <a:pPr>
              <a:buFont typeface="Arial" charset="0"/>
              <a:buChar char="•"/>
              <a:defRPr/>
            </a:pPr>
            <a:r>
              <a:rPr lang="en-CA" altLang="en-US" dirty="0" smtClean="0"/>
              <a:t>Project/ Job </a:t>
            </a:r>
            <a:r>
              <a:rPr lang="en-CA" altLang="en-US" dirty="0"/>
              <a:t>Labour </a:t>
            </a:r>
            <a:r>
              <a:rPr lang="en-CA" altLang="en-US" dirty="0" smtClean="0"/>
              <a:t>Allocation</a:t>
            </a:r>
          </a:p>
          <a:p>
            <a:pPr>
              <a:buFont typeface="Arial" charset="0"/>
              <a:buChar char="•"/>
              <a:defRPr/>
            </a:pPr>
            <a:r>
              <a:rPr lang="en-CA" altLang="en-US" dirty="0" smtClean="0"/>
              <a:t>Scheduling Views/ Notifications</a:t>
            </a:r>
          </a:p>
          <a:p>
            <a:pPr>
              <a:buFont typeface="Arial" charset="0"/>
              <a:buChar char="•"/>
              <a:defRPr/>
            </a:pPr>
            <a:r>
              <a:rPr lang="en-CA" altLang="en-US" dirty="0" smtClean="0"/>
              <a:t>Geo-Tagging</a:t>
            </a:r>
          </a:p>
          <a:p>
            <a:pPr>
              <a:buFont typeface="Arial" charset="0"/>
              <a:buChar char="•"/>
              <a:defRPr/>
            </a:pPr>
            <a:endParaRPr lang="en-CA" alt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38150" y="13716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9pPr>
          </a:lstStyle>
          <a:p>
            <a:pPr algn="ctr"/>
            <a:r>
              <a:rPr lang="en-US" altLang="en-US" b="0" dirty="0" smtClean="0">
                <a:solidFill>
                  <a:schemeClr val="tx1"/>
                </a:solidFill>
              </a:rPr>
              <a:t>Sonic Mobile</a:t>
            </a:r>
            <a:endParaRPr lang="en-US" altLang="en-US" b="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349969" y="2100840"/>
            <a:ext cx="2426561" cy="364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041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Pre-payroll Processing</a:t>
            </a:r>
            <a:endParaRPr lang="en-CA" dirty="0"/>
          </a:p>
        </p:txBody>
      </p:sp>
      <p:sp>
        <p:nvSpPr>
          <p:cNvPr id="8" name="Title 1"/>
          <p:cNvSpPr>
            <a:spLocks noGrp="1"/>
          </p:cNvSpPr>
          <p:nvPr>
            <p:ph idx="1"/>
          </p:nvPr>
        </p:nvSpPr>
        <p:spPr>
          <a:xfrm>
            <a:off x="457200" y="2230452"/>
            <a:ext cx="8229600" cy="3636948"/>
          </a:xfrm>
        </p:spPr>
        <p:txBody>
          <a:bodyPr/>
          <a:lstStyle/>
          <a:p>
            <a:pPr lvl="0" eaLnBrk="0" hangingPunct="0">
              <a:buFont typeface="Arial" charset="0"/>
              <a:buChar char="•"/>
              <a:defRPr/>
            </a:pPr>
            <a:r>
              <a:rPr lang="en-CA" altLang="en-US" dirty="0">
                <a:solidFill>
                  <a:prstClr val="black"/>
                </a:solidFill>
              </a:rPr>
              <a:t>Shift Management</a:t>
            </a:r>
          </a:p>
          <a:p>
            <a:pPr lvl="0" eaLnBrk="0" hangingPunct="0">
              <a:buFont typeface="Arial" charset="0"/>
              <a:buChar char="•"/>
              <a:defRPr/>
            </a:pPr>
            <a:r>
              <a:rPr lang="en-CA" altLang="en-US" dirty="0">
                <a:solidFill>
                  <a:prstClr val="black"/>
                </a:solidFill>
              </a:rPr>
              <a:t>Hour Rounding</a:t>
            </a:r>
          </a:p>
          <a:p>
            <a:pPr lvl="0" eaLnBrk="0" hangingPunct="0">
              <a:buFont typeface="Arial" charset="0"/>
              <a:buChar char="•"/>
              <a:defRPr/>
            </a:pPr>
            <a:r>
              <a:rPr lang="en-CA" altLang="en-US" dirty="0">
                <a:solidFill>
                  <a:prstClr val="black"/>
                </a:solidFill>
              </a:rPr>
              <a:t>Overtime Processing</a:t>
            </a:r>
          </a:p>
          <a:p>
            <a:pPr lvl="0" eaLnBrk="0" hangingPunct="0">
              <a:buFont typeface="Arial" charset="0"/>
              <a:buChar char="•"/>
              <a:defRPr/>
            </a:pPr>
            <a:r>
              <a:rPr lang="en-CA" altLang="en-US" dirty="0">
                <a:solidFill>
                  <a:prstClr val="black"/>
                </a:solidFill>
              </a:rPr>
              <a:t>Statutory Holiday </a:t>
            </a:r>
            <a:r>
              <a:rPr lang="en-CA" altLang="en-US" dirty="0" smtClean="0">
                <a:solidFill>
                  <a:prstClr val="black"/>
                </a:solidFill>
              </a:rPr>
              <a:t>Calculation</a:t>
            </a:r>
          </a:p>
          <a:p>
            <a:pPr lvl="0" eaLnBrk="0" hangingPunct="0">
              <a:buFont typeface="Arial" charset="0"/>
              <a:buChar char="•"/>
              <a:defRPr/>
            </a:pPr>
            <a:r>
              <a:rPr lang="en-CA" altLang="en-US" dirty="0" smtClean="0">
                <a:solidFill>
                  <a:prstClr val="black"/>
                </a:solidFill>
              </a:rPr>
              <a:t>Union Rate Calculation</a:t>
            </a:r>
            <a:endParaRPr lang="en-CA" altLang="en-US" dirty="0">
              <a:solidFill>
                <a:prstClr val="black"/>
              </a:solidFill>
            </a:endParaRPr>
          </a:p>
          <a:p>
            <a:pPr lvl="0" eaLnBrk="0" hangingPunct="0">
              <a:buFont typeface="Arial" charset="0"/>
              <a:buChar char="•"/>
              <a:defRPr/>
            </a:pPr>
            <a:r>
              <a:rPr lang="en-CA" altLang="en-US" dirty="0" smtClean="0">
                <a:solidFill>
                  <a:prstClr val="black"/>
                </a:solidFill>
              </a:rPr>
              <a:t>Manager Approval</a:t>
            </a:r>
            <a:endParaRPr lang="en-CA" altLang="en-US" dirty="0">
              <a:solidFill>
                <a:prstClr val="black"/>
              </a:solidFill>
            </a:endParaRPr>
          </a:p>
          <a:p>
            <a:pPr lvl="0" eaLnBrk="0" hangingPunct="0">
              <a:buFont typeface="Arial" charset="0"/>
              <a:buChar char="•"/>
              <a:defRPr/>
            </a:pPr>
            <a:r>
              <a:rPr lang="en-CA" altLang="en-US" dirty="0" smtClean="0">
                <a:solidFill>
                  <a:prstClr val="black"/>
                </a:solidFill>
              </a:rPr>
              <a:t>Alerts</a:t>
            </a:r>
            <a:endParaRPr lang="en-CA" altLang="en-US" dirty="0">
              <a:solidFill>
                <a:prstClr val="black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38150" y="13716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9pPr>
          </a:lstStyle>
          <a:p>
            <a:pPr algn="ctr"/>
            <a:r>
              <a:rPr lang="en-US" altLang="en-US" b="0" dirty="0">
                <a:solidFill>
                  <a:schemeClr val="tx1"/>
                </a:solidFill>
              </a:rPr>
              <a:t>SonicEnterprise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491803"/>
              </p:ext>
            </p:extLst>
          </p:nvPr>
        </p:nvGraphicFramePr>
        <p:xfrm>
          <a:off x="6195701" y="2341548"/>
          <a:ext cx="2400300" cy="242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r:id="rId3" imgW="9997200" imgH="6654960" progId="">
                  <p:embed/>
                </p:oleObj>
              </mc:Choice>
              <mc:Fallback>
                <p:oleObj r:id="rId3" imgW="9997200" imgH="66549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4312"/>
                      <a:stretch>
                        <a:fillRect/>
                      </a:stretch>
                    </p:blipFill>
                    <p:spPr bwMode="auto">
                      <a:xfrm>
                        <a:off x="6195701" y="2341548"/>
                        <a:ext cx="2400300" cy="242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in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82202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Integration</a:t>
            </a:r>
            <a:endParaRPr lang="en-CA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65619403"/>
              </p:ext>
            </p:extLst>
          </p:nvPr>
        </p:nvGraphicFramePr>
        <p:xfrm>
          <a:off x="247136" y="1207529"/>
          <a:ext cx="8690918" cy="4666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19447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Information Flow</a:t>
            </a:r>
            <a:endParaRPr lang="en-CA" dirty="0"/>
          </a:p>
        </p:txBody>
      </p:sp>
      <p:sp>
        <p:nvSpPr>
          <p:cNvPr id="8" name="Title 1"/>
          <p:cNvSpPr>
            <a:spLocks noGrp="1"/>
          </p:cNvSpPr>
          <p:nvPr>
            <p:ph idx="1"/>
          </p:nvPr>
        </p:nvSpPr>
        <p:spPr>
          <a:xfrm>
            <a:off x="457200" y="1291338"/>
            <a:ext cx="8229600" cy="4779948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CA" altLang="en-US" dirty="0" smtClean="0"/>
              <a:t>New hire information is entered in Sage HRMS</a:t>
            </a:r>
          </a:p>
          <a:p>
            <a:pPr>
              <a:buFont typeface="Arial" charset="0"/>
              <a:buChar char="•"/>
              <a:defRPr/>
            </a:pPr>
            <a:r>
              <a:rPr lang="en-CA" altLang="en-US" dirty="0" smtClean="0"/>
              <a:t>Employee details are electronically transferred to Sage Payroll and Manusonic Time and Attendance.</a:t>
            </a:r>
          </a:p>
          <a:p>
            <a:pPr>
              <a:buFont typeface="Arial" charset="0"/>
              <a:buChar char="•"/>
              <a:defRPr/>
            </a:pPr>
            <a:r>
              <a:rPr lang="en-CA" altLang="en-US" dirty="0" smtClean="0"/>
              <a:t>Employee time is captured, approved and processed in Manusonic.</a:t>
            </a:r>
          </a:p>
          <a:p>
            <a:pPr>
              <a:buFont typeface="Arial" charset="0"/>
              <a:buChar char="•"/>
              <a:defRPr/>
            </a:pPr>
            <a:r>
              <a:rPr lang="en-CA" altLang="en-US" dirty="0" smtClean="0"/>
              <a:t>Time worked transactions are transferred directly to Sage 300 Payroll timecard.</a:t>
            </a:r>
          </a:p>
          <a:p>
            <a:pPr>
              <a:buFont typeface="Arial" charset="0"/>
              <a:buChar char="•"/>
              <a:defRPr/>
            </a:pPr>
            <a:r>
              <a:rPr lang="en-CA" altLang="en-US" dirty="0" smtClean="0"/>
              <a:t>Time off transactions are transferred to Sage HRMS Attendance Plans.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02486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Benefits of In-house Payroll</a:t>
            </a:r>
            <a:endParaRPr lang="en-CA" dirty="0"/>
          </a:p>
        </p:txBody>
      </p:sp>
      <p:sp>
        <p:nvSpPr>
          <p:cNvPr id="8" name="Title 1"/>
          <p:cNvSpPr>
            <a:spLocks noGrp="1"/>
          </p:cNvSpPr>
          <p:nvPr>
            <p:ph idx="1"/>
          </p:nvPr>
        </p:nvSpPr>
        <p:spPr>
          <a:xfrm>
            <a:off x="457200" y="1137719"/>
            <a:ext cx="8229600" cy="4992624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CA" altLang="en-US" dirty="0"/>
              <a:t>Integration with HR and Time and Attendance</a:t>
            </a:r>
          </a:p>
          <a:p>
            <a:pPr>
              <a:buFont typeface="Arial" charset="0"/>
              <a:buChar char="•"/>
              <a:defRPr/>
            </a:pPr>
            <a:r>
              <a:rPr lang="en-CA" altLang="en-US" dirty="0" smtClean="0"/>
              <a:t>Control</a:t>
            </a:r>
          </a:p>
          <a:p>
            <a:pPr>
              <a:buFont typeface="Arial" charset="0"/>
              <a:buChar char="•"/>
              <a:defRPr/>
            </a:pPr>
            <a:r>
              <a:rPr lang="en-CA" altLang="en-US" dirty="0"/>
              <a:t>Better </a:t>
            </a:r>
            <a:r>
              <a:rPr lang="en-CA" altLang="en-US" dirty="0" smtClean="0"/>
              <a:t>Reporting</a:t>
            </a:r>
          </a:p>
          <a:p>
            <a:pPr>
              <a:buFont typeface="Arial" charset="0"/>
              <a:buChar char="•"/>
              <a:defRPr/>
            </a:pPr>
            <a:r>
              <a:rPr lang="en-CA" altLang="en-US" dirty="0"/>
              <a:t>Time </a:t>
            </a:r>
            <a:r>
              <a:rPr lang="en-CA" altLang="en-US" dirty="0" smtClean="0"/>
              <a:t>savings</a:t>
            </a:r>
          </a:p>
          <a:p>
            <a:pPr>
              <a:buFont typeface="Arial" charset="0"/>
              <a:buChar char="•"/>
              <a:defRPr/>
            </a:pPr>
            <a:r>
              <a:rPr lang="en-CA" altLang="en-US" dirty="0"/>
              <a:t>Cost </a:t>
            </a:r>
            <a:r>
              <a:rPr lang="en-CA" altLang="en-US" dirty="0" smtClean="0"/>
              <a:t>savings</a:t>
            </a:r>
          </a:p>
          <a:p>
            <a:pPr lvl="1">
              <a:buFont typeface="Arial" charset="0"/>
              <a:buChar char="•"/>
              <a:defRPr/>
            </a:pPr>
            <a:r>
              <a:rPr lang="en-CA" altLang="en-US" dirty="0" smtClean="0"/>
              <a:t>Cost per pay cheque</a:t>
            </a:r>
          </a:p>
          <a:p>
            <a:pPr lvl="1">
              <a:buFont typeface="Arial" charset="0"/>
              <a:buChar char="•"/>
              <a:defRPr/>
            </a:pPr>
            <a:r>
              <a:rPr lang="en-CA" altLang="en-US" dirty="0" smtClean="0"/>
              <a:t>Admin fees</a:t>
            </a:r>
          </a:p>
          <a:p>
            <a:pPr lvl="1">
              <a:buFont typeface="Arial" charset="0"/>
              <a:buChar char="•"/>
              <a:defRPr/>
            </a:pPr>
            <a:r>
              <a:rPr lang="en-CA" altLang="en-US" dirty="0" smtClean="0"/>
              <a:t>Reports</a:t>
            </a:r>
          </a:p>
          <a:p>
            <a:pPr lvl="1">
              <a:buFont typeface="Arial" charset="0"/>
              <a:buChar char="•"/>
              <a:defRPr/>
            </a:pPr>
            <a:r>
              <a:rPr lang="en-CA" altLang="en-US" dirty="0" smtClean="0"/>
              <a:t>ROE</a:t>
            </a:r>
          </a:p>
          <a:p>
            <a:pPr lvl="1">
              <a:buFont typeface="Arial" charset="0"/>
              <a:buChar char="•"/>
              <a:defRPr/>
            </a:pPr>
            <a:r>
              <a:rPr lang="en-CA" altLang="en-US" dirty="0"/>
              <a:t>T</a:t>
            </a:r>
            <a:r>
              <a:rPr lang="en-CA" altLang="en-US" dirty="0" smtClean="0"/>
              <a:t>4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546814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1463720"/>
              </p:ext>
            </p:extLst>
          </p:nvPr>
        </p:nvGraphicFramePr>
        <p:xfrm>
          <a:off x="457201" y="1337664"/>
          <a:ext cx="8229598" cy="4670035"/>
        </p:xfrm>
        <a:graphic>
          <a:graphicData uri="http://schemas.openxmlformats.org/drawingml/2006/table">
            <a:tbl>
              <a:tblPr/>
              <a:tblGrid>
                <a:gridCol w="3137356"/>
                <a:gridCol w="848707"/>
                <a:gridCol w="848707"/>
                <a:gridCol w="848707"/>
                <a:gridCol w="848707"/>
                <a:gridCol w="848707"/>
                <a:gridCol w="848707"/>
              </a:tblGrid>
              <a:tr h="38041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CA" sz="1600" b="1" i="0" u="none" strike="noStrike" dirty="0">
                          <a:solidFill>
                            <a:srgbClr val="1F497D"/>
                          </a:solidFill>
                          <a:effectLst/>
                          <a:latin typeface="Tahoma" panose="020B0604030504040204" pitchFamily="34" charset="0"/>
                        </a:rPr>
                        <a:t>Out-sourced Payroll vs. In-house Payroll - 5 Year Cost Savings Analysis</a:t>
                      </a:r>
                    </a:p>
                  </a:txBody>
                  <a:tcPr marL="9510" marR="9510" marT="9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99717"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Out-sourced Payroll Costs</a:t>
                      </a:r>
                    </a:p>
                  </a:txBody>
                  <a:tcPr marL="9510" marR="9510" marT="9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1</a:t>
                      </a:r>
                    </a:p>
                  </a:txBody>
                  <a:tcPr marL="9510" marR="9510" marT="9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2 </a:t>
                      </a:r>
                    </a:p>
                  </a:txBody>
                  <a:tcPr marL="9510" marR="9510" marT="9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3 </a:t>
                      </a:r>
                    </a:p>
                  </a:txBody>
                  <a:tcPr marL="9510" marR="9510" marT="9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4 </a:t>
                      </a:r>
                    </a:p>
                  </a:txBody>
                  <a:tcPr marL="9510" marR="9510" marT="9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5 </a:t>
                      </a:r>
                    </a:p>
                  </a:txBody>
                  <a:tcPr marL="9510" marR="9510" marT="9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Year Total</a:t>
                      </a:r>
                    </a:p>
                  </a:txBody>
                  <a:tcPr marL="9510" marR="9510" marT="9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8069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effectLst/>
                          <a:latin typeface="Tahoma" panose="020B0604030504040204" pitchFamily="34" charset="0"/>
                        </a:rPr>
                        <a:t>Number of Employees w/ 3% yearly increase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500</a:t>
                      </a:r>
                      <a:endParaRPr lang="en-CA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515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530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546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563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069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Number of Pay Periods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26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26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26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26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26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69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Cost per Cheque/DD (w/ 3% inflactionary increase)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 dirty="0">
                          <a:effectLst/>
                          <a:latin typeface="Tahoma" panose="020B0604030504040204" pitchFamily="34" charset="0"/>
                        </a:rPr>
                        <a:t>$2.50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$2.58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$2.65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$2.73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$2.81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69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ROE Charge ( based on 10% turnover w/ $4.00 fee)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$200.00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$206.00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$212.18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$218.55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$225.10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841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New Hire charge (based on 10% turnover w/ $4.00 fee)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$200.00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$206.00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$212.18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$218.55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$225.10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69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Yearly Report Charges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$500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$500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$500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$500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$500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69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T4 Charges ($5.00)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$2,500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$2,060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$2,122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$2,185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$2,251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69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EFT Charges (0.25)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 dirty="0">
                          <a:effectLst/>
                          <a:latin typeface="Tahoma" panose="020B0604030504040204" pitchFamily="34" charset="0"/>
                        </a:rPr>
                        <a:t>$125 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$129 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$133 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$137 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$141 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20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Miscellaneous Fees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$250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$250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$250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$250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$250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227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Current Payroll Costs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$36,275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$37,830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$40,008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$42,316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$44,762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$201,191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9020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10" marR="9510" marT="95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10" marR="9510" marT="95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10" marR="9510" marT="95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10" marR="9510" marT="95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10" marR="9510" marT="95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69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Future In-house Payroll Costs</a:t>
                      </a:r>
                    </a:p>
                  </a:txBody>
                  <a:tcPr marL="9510" marR="9510" marT="9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1" i="0" u="none" strike="noStrike">
                          <a:effectLst/>
                          <a:latin typeface="Tahoma" panose="020B0604030504040204" pitchFamily="34" charset="0"/>
                        </a:rPr>
                        <a:t>Year 1</a:t>
                      </a:r>
                    </a:p>
                  </a:txBody>
                  <a:tcPr marL="9510" marR="9510" marT="9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1" i="0" u="none" strike="noStrike">
                          <a:effectLst/>
                          <a:latin typeface="Tahoma" panose="020B0604030504040204" pitchFamily="34" charset="0"/>
                        </a:rPr>
                        <a:t>Year 2 </a:t>
                      </a:r>
                    </a:p>
                  </a:txBody>
                  <a:tcPr marL="9510" marR="9510" marT="9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1" i="0" u="none" strike="noStrike">
                          <a:effectLst/>
                          <a:latin typeface="Tahoma" panose="020B0604030504040204" pitchFamily="34" charset="0"/>
                        </a:rPr>
                        <a:t>Year 3 </a:t>
                      </a:r>
                    </a:p>
                  </a:txBody>
                  <a:tcPr marL="9510" marR="9510" marT="9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1" i="0" u="none" strike="noStrike">
                          <a:effectLst/>
                          <a:latin typeface="Tahoma" panose="020B0604030504040204" pitchFamily="34" charset="0"/>
                        </a:rPr>
                        <a:t>Year 4 </a:t>
                      </a:r>
                    </a:p>
                  </a:txBody>
                  <a:tcPr marL="9510" marR="9510" marT="9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1" i="0" u="none" strike="noStrike">
                          <a:effectLst/>
                          <a:latin typeface="Tahoma" panose="020B0604030504040204" pitchFamily="34" charset="0"/>
                        </a:rPr>
                        <a:t>Year 5 </a:t>
                      </a:r>
                    </a:p>
                  </a:txBody>
                  <a:tcPr marL="9510" marR="9510" marT="9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00" b="1" i="0" u="none" strike="noStrike">
                          <a:effectLst/>
                          <a:latin typeface="Tahoma" panose="020B0604030504040204" pitchFamily="34" charset="0"/>
                        </a:rPr>
                        <a:t>5 Year Total</a:t>
                      </a:r>
                    </a:p>
                  </a:txBody>
                  <a:tcPr marL="9510" marR="9510" marT="9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8069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Proposed Payroll Software License Fees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2,500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069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Implementation Cost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5,000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69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Additional Fees (optional)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69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Annual Software Support Fees (22% of Lic. Fees)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550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550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550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550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550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1" i="0" u="none" strike="noStrike">
                          <a:effectLst/>
                          <a:latin typeface="Tahoma" panose="020B0604030504040204" pitchFamily="34" charset="0"/>
                        </a:rPr>
                        <a:t>2,750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20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EFT Charges by Bank (0.25)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3,250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3,348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3,448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3,551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effectLst/>
                          <a:latin typeface="Tahoma" panose="020B0604030504040204" pitchFamily="34" charset="0"/>
                        </a:rPr>
                        <a:t>3,658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1" i="0" u="none" strike="noStrike">
                          <a:effectLst/>
                          <a:latin typeface="Tahoma" panose="020B0604030504040204" pitchFamily="34" charset="0"/>
                        </a:rPr>
                        <a:t>17,255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17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Future Internal Payroll Costs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$11,300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$3,898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$3,998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$4,101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$4,208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$27,505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80696">
                <a:tc>
                  <a:txBody>
                    <a:bodyPr/>
                    <a:lstStyle/>
                    <a:p>
                      <a:pPr algn="l" fontAlgn="b"/>
                      <a:r>
                        <a:rPr lang="en-CA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10" marR="9510" marT="95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10" marR="9510" marT="95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10" marR="9510" marT="95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10" marR="9510" marT="95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10" marR="9510" marT="95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48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i="0" u="none" strike="noStrike">
                          <a:effectLst/>
                          <a:latin typeface="Tahoma" panose="020B0604030504040204" pitchFamily="34" charset="0"/>
                        </a:rPr>
                        <a:t>Savings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>
                          <a:effectLst/>
                          <a:latin typeface="Tahoma" panose="020B0604030504040204" pitchFamily="34" charset="0"/>
                        </a:rPr>
                        <a:t>$24,975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>
                          <a:effectLst/>
                          <a:latin typeface="Tahoma" panose="020B0604030504040204" pitchFamily="34" charset="0"/>
                        </a:rPr>
                        <a:t>$33,933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>
                          <a:effectLst/>
                          <a:latin typeface="Tahoma" panose="020B0604030504040204" pitchFamily="34" charset="0"/>
                        </a:rPr>
                        <a:t>$36,010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>
                          <a:effectLst/>
                          <a:latin typeface="Tahoma" panose="020B0604030504040204" pitchFamily="34" charset="0"/>
                        </a:rPr>
                        <a:t>$38,214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>
                          <a:effectLst/>
                          <a:latin typeface="Tahoma" panose="020B0604030504040204" pitchFamily="34" charset="0"/>
                        </a:rPr>
                        <a:t>$40,554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1" i="0" u="none" strike="noStrike">
                          <a:effectLst/>
                          <a:latin typeface="Tahoma" panose="020B0604030504040204" pitchFamily="34" charset="0"/>
                        </a:rPr>
                        <a:t>$173,686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18737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>
                          <a:effectLst/>
                          <a:latin typeface="Tahoma" panose="020B0604030504040204" pitchFamily="34" charset="0"/>
                        </a:rPr>
                        <a:t>68.85%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>
                          <a:effectLst/>
                          <a:latin typeface="Tahoma" panose="020B0604030504040204" pitchFamily="34" charset="0"/>
                        </a:rPr>
                        <a:t>89.70%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>
                          <a:effectLst/>
                          <a:latin typeface="Tahoma" panose="020B0604030504040204" pitchFamily="34" charset="0"/>
                        </a:rPr>
                        <a:t>90.01%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>
                          <a:effectLst/>
                          <a:latin typeface="Tahoma" panose="020B0604030504040204" pitchFamily="34" charset="0"/>
                        </a:rPr>
                        <a:t>90.31%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>
                          <a:effectLst/>
                          <a:latin typeface="Tahoma" panose="020B0604030504040204" pitchFamily="34" charset="0"/>
                        </a:rPr>
                        <a:t>90.60%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1" i="0" u="none" strike="noStrike" dirty="0">
                          <a:effectLst/>
                          <a:latin typeface="Tahoma" panose="020B0604030504040204" pitchFamily="34" charset="0"/>
                        </a:rPr>
                        <a:t>86.33%</a:t>
                      </a:r>
                    </a:p>
                  </a:txBody>
                  <a:tcPr marL="9510" marR="9510" marT="9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ROI Calculator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5253706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sz="4800" dirty="0" smtClean="0"/>
              <a:t>Thank you</a:t>
            </a:r>
            <a:endParaRPr lang="en-CA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595834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Opening Remarks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pPr marL="0" indent="0">
              <a:buNone/>
            </a:pPr>
            <a:r>
              <a:rPr lang="en-CA" sz="2400" dirty="0"/>
              <a:t>The focus of my session </a:t>
            </a:r>
            <a:r>
              <a:rPr lang="en-CA" sz="2400" dirty="0" smtClean="0"/>
              <a:t>today…</a:t>
            </a:r>
          </a:p>
          <a:p>
            <a:endParaRPr lang="en-CA" sz="2000" dirty="0"/>
          </a:p>
          <a:p>
            <a:r>
              <a:rPr lang="en-CA" sz="2400" dirty="0" smtClean="0"/>
              <a:t>To show the benefits of automating Time and Attendance which can make the decision to bring payroll in-house easier.</a:t>
            </a:r>
          </a:p>
          <a:p>
            <a:endParaRPr lang="en-CA" sz="2400" dirty="0" smtClean="0"/>
          </a:p>
          <a:p>
            <a:r>
              <a:rPr lang="en-CA" sz="2400" dirty="0" smtClean="0"/>
              <a:t>To discuss </a:t>
            </a:r>
            <a:r>
              <a:rPr lang="en-CA" sz="2400" dirty="0"/>
              <a:t>some of the differences between in-house and out-sourced payroll to help you determine which the best fit for your organization</a:t>
            </a:r>
            <a:r>
              <a:rPr lang="en-CA" sz="2400" dirty="0" smtClean="0"/>
              <a:t>.</a:t>
            </a:r>
          </a:p>
          <a:p>
            <a:endParaRPr lang="en-CA" sz="2400" dirty="0"/>
          </a:p>
          <a:p>
            <a:endParaRPr lang="en-CA" sz="2400" dirty="0" smtClean="0"/>
          </a:p>
          <a:p>
            <a:endParaRPr lang="en-CA" sz="2000" dirty="0"/>
          </a:p>
          <a:p>
            <a:pPr>
              <a:buFont typeface="Arial" charset="0"/>
              <a:buChar char="•"/>
              <a:defRPr/>
            </a:pPr>
            <a:endParaRPr lang="en-CA" sz="2400" dirty="0"/>
          </a:p>
          <a:p>
            <a:pPr>
              <a:buFont typeface="Arial" charset="0"/>
              <a:buChar char="•"/>
              <a:defRPr/>
            </a:pPr>
            <a:endParaRPr lang="en-CA" sz="2400" dirty="0"/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dirty="0" smtClean="0">
              <a:solidFill>
                <a:srgbClr val="2124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8024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Opening Remarks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CA" sz="2400" dirty="0" smtClean="0"/>
              <a:t>Important </a:t>
            </a:r>
            <a:r>
              <a:rPr lang="en-CA" sz="2400" dirty="0"/>
              <a:t>to note </a:t>
            </a:r>
            <a:r>
              <a:rPr lang="en-CA" sz="2400" dirty="0" smtClean="0"/>
              <a:t>that…</a:t>
            </a:r>
          </a:p>
          <a:p>
            <a:pPr>
              <a:buFont typeface="Arial" charset="0"/>
              <a:buChar char="•"/>
              <a:defRPr/>
            </a:pPr>
            <a:endParaRPr lang="en-CA" sz="2000" dirty="0"/>
          </a:p>
          <a:p>
            <a:pPr>
              <a:buFont typeface="Arial" charset="0"/>
              <a:buChar char="•"/>
              <a:defRPr/>
            </a:pPr>
            <a:r>
              <a:rPr lang="en-CA" sz="2400" dirty="0" smtClean="0"/>
              <a:t> As </a:t>
            </a:r>
            <a:r>
              <a:rPr lang="en-CA" sz="2400" dirty="0"/>
              <a:t>a developer of Time and Attendance software we integrate with both Sage 300 Payroll as well as out-sourced payroll service </a:t>
            </a:r>
            <a:r>
              <a:rPr lang="en-CA" sz="2400" dirty="0" smtClean="0"/>
              <a:t>providers </a:t>
            </a:r>
            <a:r>
              <a:rPr lang="en-CA" sz="2400" dirty="0"/>
              <a:t>such as Ceridian and ADP</a:t>
            </a:r>
            <a:r>
              <a:rPr lang="en-CA" sz="2400" dirty="0" smtClean="0"/>
              <a:t>.</a:t>
            </a:r>
          </a:p>
          <a:p>
            <a:pPr>
              <a:buFont typeface="Arial" charset="0"/>
              <a:buChar char="•"/>
              <a:defRPr/>
            </a:pPr>
            <a:endParaRPr lang="en-CA" sz="2000" dirty="0"/>
          </a:p>
          <a:p>
            <a:pPr>
              <a:buFont typeface="Arial" charset="0"/>
              <a:buChar char="•"/>
              <a:defRPr/>
            </a:pPr>
            <a:r>
              <a:rPr lang="en-CA" sz="2400" dirty="0" smtClean="0"/>
              <a:t>And choosing an independent Time and Attendance solution gives you the freedom to choose the best payroll option for your organization.</a:t>
            </a:r>
            <a:endParaRPr lang="en-CA" sz="2400" dirty="0"/>
          </a:p>
          <a:p>
            <a:pPr>
              <a:buFont typeface="Arial" charset="0"/>
              <a:buChar char="•"/>
              <a:defRPr/>
            </a:pPr>
            <a:endParaRPr lang="en-CA" sz="2400" dirty="0"/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dirty="0" smtClean="0">
              <a:solidFill>
                <a:srgbClr val="2124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4325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Agenda 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altLang="en-US" dirty="0"/>
              <a:t>Time Capture Options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dirty="0" smtClean="0"/>
              <a:t>Pre-payroll Processing</a:t>
            </a:r>
            <a:endParaRPr lang="en-US" altLang="en-US" dirty="0"/>
          </a:p>
          <a:p>
            <a:pPr>
              <a:buFont typeface="Arial" charset="0"/>
              <a:buChar char="•"/>
              <a:defRPr/>
            </a:pPr>
            <a:r>
              <a:rPr lang="en-US" altLang="en-US" dirty="0" smtClean="0"/>
              <a:t>Integration &amp; Information Flow</a:t>
            </a:r>
          </a:p>
          <a:p>
            <a:pPr>
              <a:defRPr/>
            </a:pPr>
            <a:r>
              <a:rPr lang="en-US" altLang="en-US" dirty="0" smtClean="0"/>
              <a:t>Benefits of In-house </a:t>
            </a:r>
            <a:r>
              <a:rPr lang="en-US" altLang="en-US" dirty="0"/>
              <a:t>vs. Out-sourced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dirty="0" smtClean="0">
              <a:solidFill>
                <a:srgbClr val="21242C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Automating Time &amp; Attendance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CA" dirty="0"/>
              <a:t>Our experience has shown that the majority of pain, effort and time in processing payroll comes from pre-payroll processing functions such </a:t>
            </a:r>
            <a:r>
              <a:rPr lang="en-CA" dirty="0" smtClean="0"/>
              <a:t>as:</a:t>
            </a:r>
          </a:p>
          <a:p>
            <a:pPr marL="0" indent="0">
              <a:buNone/>
              <a:defRPr/>
            </a:pPr>
            <a:endParaRPr lang="en-US" altLang="en-US" sz="1600" dirty="0" smtClean="0"/>
          </a:p>
          <a:p>
            <a:pPr lvl="1">
              <a:buFont typeface="Arial" charset="0"/>
              <a:buChar char="•"/>
              <a:defRPr/>
            </a:pPr>
            <a:r>
              <a:rPr lang="en-CA" dirty="0" smtClean="0"/>
              <a:t>Time capture and cost </a:t>
            </a:r>
            <a:r>
              <a:rPr lang="en-CA" dirty="0"/>
              <a:t>centre </a:t>
            </a:r>
            <a:r>
              <a:rPr lang="en-CA" dirty="0" smtClean="0"/>
              <a:t>or </a:t>
            </a:r>
            <a:r>
              <a:rPr lang="en-CA" dirty="0"/>
              <a:t>Job </a:t>
            </a:r>
            <a:r>
              <a:rPr lang="en-CA" dirty="0" smtClean="0"/>
              <a:t>allocation</a:t>
            </a:r>
          </a:p>
          <a:p>
            <a:pPr lvl="1">
              <a:buFont typeface="Arial" charset="0"/>
              <a:buChar char="•"/>
              <a:defRPr/>
            </a:pPr>
            <a:r>
              <a:rPr lang="en-CA" dirty="0" smtClean="0"/>
              <a:t>Calculations </a:t>
            </a:r>
            <a:r>
              <a:rPr lang="en-CA" dirty="0"/>
              <a:t>such as OT, Stat, shift-differential </a:t>
            </a:r>
            <a:r>
              <a:rPr lang="en-CA" dirty="0" smtClean="0"/>
              <a:t>premiums and union rate calculations</a:t>
            </a:r>
          </a:p>
          <a:p>
            <a:pPr lvl="1">
              <a:buFont typeface="Arial" charset="0"/>
              <a:buChar char="•"/>
              <a:defRPr/>
            </a:pPr>
            <a:r>
              <a:rPr lang="en-CA" dirty="0" smtClean="0"/>
              <a:t>Lack of integration with HRMS and Time and Attendance software</a:t>
            </a:r>
          </a:p>
          <a:p>
            <a:pPr lvl="1">
              <a:buFont typeface="Arial" charset="0"/>
              <a:buChar char="•"/>
              <a:defRPr/>
            </a:pPr>
            <a:r>
              <a:rPr lang="en-CA" dirty="0" smtClean="0"/>
              <a:t>Manual </a:t>
            </a:r>
            <a:r>
              <a:rPr lang="en-CA" dirty="0"/>
              <a:t>key entry</a:t>
            </a:r>
            <a:endParaRPr lang="en-US" altLang="en-US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dirty="0" smtClean="0">
              <a:solidFill>
                <a:srgbClr val="2124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196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Capture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38150" y="13716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9pPr>
          </a:lstStyle>
          <a:p>
            <a:pPr algn="ctr"/>
            <a:r>
              <a:rPr lang="en-US" altLang="en-US" b="0" dirty="0" smtClean="0">
                <a:solidFill>
                  <a:schemeClr val="tx1"/>
                </a:solidFill>
              </a:rPr>
              <a:t>L1 Identity Finger Station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657600"/>
          </a:xfrm>
        </p:spPr>
        <p:txBody>
          <a:bodyPr/>
          <a:lstStyle/>
          <a:p>
            <a:pPr eaLnBrk="1" hangingPunct="1"/>
            <a:r>
              <a:rPr lang="en-US" altLang="en-US" smtClean="0"/>
              <a:t>Finger Print Reader</a:t>
            </a:r>
          </a:p>
          <a:p>
            <a:pPr eaLnBrk="1" hangingPunct="1"/>
            <a:r>
              <a:rPr lang="en-US" altLang="en-US" smtClean="0"/>
              <a:t>RFID Card or Card-less</a:t>
            </a:r>
          </a:p>
          <a:p>
            <a:pPr eaLnBrk="1" hangingPunct="1"/>
            <a:r>
              <a:rPr lang="en-US" altLang="en-US" smtClean="0"/>
              <a:t>Buddy Punching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2438400"/>
            <a:ext cx="29432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7002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Capture</a:t>
            </a:r>
            <a:endParaRPr lang="en-CA" dirty="0"/>
          </a:p>
        </p:txBody>
      </p:sp>
      <p:sp>
        <p:nvSpPr>
          <p:cNvPr id="8" name="Title 1"/>
          <p:cNvSpPr>
            <a:spLocks noGrp="1"/>
          </p:cNvSpPr>
          <p:nvPr>
            <p:ph idx="1"/>
          </p:nvPr>
        </p:nvSpPr>
        <p:spPr>
          <a:xfrm>
            <a:off x="457200" y="2230452"/>
            <a:ext cx="8229600" cy="3636948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CA" altLang="en-US" dirty="0"/>
              <a:t>HandPunch</a:t>
            </a:r>
          </a:p>
          <a:p>
            <a:pPr>
              <a:buFont typeface="Arial" charset="0"/>
              <a:buChar char="•"/>
              <a:defRPr/>
            </a:pPr>
            <a:r>
              <a:rPr lang="en-CA" altLang="en-US" dirty="0"/>
              <a:t>RFID Card/Card-less</a:t>
            </a:r>
          </a:p>
          <a:p>
            <a:pPr>
              <a:buFont typeface="Arial" charset="0"/>
              <a:buChar char="•"/>
              <a:defRPr/>
            </a:pPr>
            <a:r>
              <a:rPr lang="en-CA" altLang="en-US" dirty="0"/>
              <a:t>Buddy Punching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38150" y="13716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9pPr>
          </a:lstStyle>
          <a:p>
            <a:pPr algn="ctr"/>
            <a:r>
              <a:rPr lang="en-US" altLang="en-US" b="0" dirty="0" smtClean="0">
                <a:solidFill>
                  <a:schemeClr val="tx1"/>
                </a:solidFill>
              </a:rPr>
              <a:t>Allegion HandPunch</a:t>
            </a:r>
            <a:endParaRPr lang="en-US" altLang="en-US" b="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677" y="2382541"/>
            <a:ext cx="2876169" cy="334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822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Capture</a:t>
            </a:r>
            <a:endParaRPr lang="en-CA" dirty="0"/>
          </a:p>
        </p:txBody>
      </p:sp>
      <p:sp>
        <p:nvSpPr>
          <p:cNvPr id="8" name="Title 1"/>
          <p:cNvSpPr>
            <a:spLocks noGrp="1"/>
          </p:cNvSpPr>
          <p:nvPr>
            <p:ph idx="1"/>
          </p:nvPr>
        </p:nvSpPr>
        <p:spPr>
          <a:xfrm>
            <a:off x="457200" y="2230452"/>
            <a:ext cx="8229600" cy="3636948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CA" altLang="en-US" dirty="0"/>
              <a:t>RFID Access</a:t>
            </a:r>
          </a:p>
          <a:p>
            <a:pPr>
              <a:buFont typeface="Arial" charset="0"/>
              <a:buChar char="•"/>
              <a:defRPr/>
            </a:pPr>
            <a:r>
              <a:rPr lang="en-CA" altLang="en-US" dirty="0"/>
              <a:t>Ruggedized Construction</a:t>
            </a:r>
          </a:p>
          <a:p>
            <a:pPr>
              <a:buFont typeface="Arial" charset="0"/>
              <a:buChar char="•"/>
              <a:defRPr/>
            </a:pPr>
            <a:r>
              <a:rPr lang="en-CA" altLang="en-US" dirty="0"/>
              <a:t>Real-time access to </a:t>
            </a:r>
          </a:p>
          <a:p>
            <a:pPr lvl="1">
              <a:buFont typeface="Arial" charset="0"/>
              <a:buChar char="–"/>
              <a:defRPr/>
            </a:pPr>
            <a:r>
              <a:rPr lang="en-CA" altLang="en-US" dirty="0"/>
              <a:t>Projects,  Jobs and </a:t>
            </a:r>
          </a:p>
          <a:p>
            <a:pPr lvl="1">
              <a:buFont typeface="Arial" charset="0"/>
              <a:buChar char="–"/>
              <a:defRPr/>
            </a:pPr>
            <a:r>
              <a:rPr lang="en-CA" altLang="en-US" dirty="0"/>
              <a:t>Manufacturing Orders</a:t>
            </a:r>
            <a:endParaRPr lang="en-US" altLang="en-US" dirty="0">
              <a:solidFill>
                <a:srgbClr val="21242C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38150" y="13716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9pPr>
          </a:lstStyle>
          <a:p>
            <a:pPr algn="ctr"/>
            <a:r>
              <a:rPr lang="en-US" altLang="en-US" b="0" dirty="0">
                <a:solidFill>
                  <a:schemeClr val="tx1"/>
                </a:solidFill>
              </a:rPr>
              <a:t>Manusonic SonicClock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38400"/>
            <a:ext cx="3076575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5170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Capture</a:t>
            </a:r>
            <a:endParaRPr lang="en-CA" dirty="0"/>
          </a:p>
        </p:txBody>
      </p:sp>
      <p:sp>
        <p:nvSpPr>
          <p:cNvPr id="8" name="Title 1"/>
          <p:cNvSpPr>
            <a:spLocks noGrp="1"/>
          </p:cNvSpPr>
          <p:nvPr>
            <p:ph idx="1"/>
          </p:nvPr>
        </p:nvSpPr>
        <p:spPr>
          <a:xfrm>
            <a:off x="457200" y="2230452"/>
            <a:ext cx="8229600" cy="3636948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CA" altLang="en-US" dirty="0">
                <a:solidFill>
                  <a:schemeClr val="tx2"/>
                </a:solidFill>
              </a:rPr>
              <a:t>Software Telephony </a:t>
            </a:r>
          </a:p>
          <a:p>
            <a:pPr>
              <a:buFont typeface="Arial" charset="0"/>
              <a:buChar char="•"/>
              <a:defRPr/>
            </a:pPr>
            <a:r>
              <a:rPr lang="en-CA" altLang="en-US" dirty="0">
                <a:solidFill>
                  <a:schemeClr val="tx2"/>
                </a:solidFill>
              </a:rPr>
              <a:t>SIP Service Connectivity</a:t>
            </a:r>
          </a:p>
          <a:p>
            <a:pPr>
              <a:buFont typeface="Arial" charset="0"/>
              <a:buChar char="•"/>
              <a:defRPr/>
            </a:pPr>
            <a:r>
              <a:rPr lang="en-CA" altLang="en-US" dirty="0">
                <a:solidFill>
                  <a:schemeClr val="tx2"/>
                </a:solidFill>
              </a:rPr>
              <a:t>Departments/ Function </a:t>
            </a:r>
          </a:p>
          <a:p>
            <a:pPr>
              <a:buFont typeface="Arial" charset="0"/>
              <a:buChar char="•"/>
              <a:defRPr/>
            </a:pPr>
            <a:r>
              <a:rPr lang="en-CA" altLang="en-US" dirty="0">
                <a:solidFill>
                  <a:schemeClr val="tx2"/>
                </a:solidFill>
              </a:rPr>
              <a:t>Location Verification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38150" y="13716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" pitchFamily="96" charset="0"/>
              </a:defRPr>
            </a:lvl9pPr>
          </a:lstStyle>
          <a:p>
            <a:pPr algn="ctr"/>
            <a:r>
              <a:rPr lang="en-US" altLang="en-US" b="0" dirty="0">
                <a:solidFill>
                  <a:schemeClr val="tx1"/>
                </a:solidFill>
              </a:rPr>
              <a:t>Sonic Phone Clock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365" y="2238998"/>
            <a:ext cx="3339889" cy="212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817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ASS -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rgbClr val="92D050"/>
        </a:soli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5B4A0C9F025D4EBD129B16A49CB16E" ma:contentTypeVersion="0" ma:contentTypeDescription="Create a new document." ma:contentTypeScope="" ma:versionID="573ad91e90be097617e2fd857cf69c5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40E03B-36C1-454E-85BC-19D0D427211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9162049-3741-4996-941E-BE16718ECB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1171D2D2-AB50-4DB4-9336-CDE75376E1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BAASS - Template</Template>
  <TotalTime>0</TotalTime>
  <Words>741</Words>
  <Application>Microsoft Office PowerPoint</Application>
  <PresentationFormat>On-screen Show (4:3)</PresentationFormat>
  <Paragraphs>256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Eras Medium ITC</vt:lpstr>
      <vt:lpstr>Segoe</vt:lpstr>
      <vt:lpstr>Tahoma</vt:lpstr>
      <vt:lpstr>BAASS - Template</vt:lpstr>
      <vt:lpstr>PowerPoint Presentation</vt:lpstr>
      <vt:lpstr>Opening Remarks</vt:lpstr>
      <vt:lpstr>Opening Remarks</vt:lpstr>
      <vt:lpstr>Agenda   </vt:lpstr>
      <vt:lpstr>Automating Time &amp; Attendance</vt:lpstr>
      <vt:lpstr>Time Capture</vt:lpstr>
      <vt:lpstr>Time Capture</vt:lpstr>
      <vt:lpstr>Time Capture</vt:lpstr>
      <vt:lpstr>Time Capture</vt:lpstr>
      <vt:lpstr>Time Capture</vt:lpstr>
      <vt:lpstr>Time Capture</vt:lpstr>
      <vt:lpstr>Time Capture</vt:lpstr>
      <vt:lpstr>Pre-payroll Processing</vt:lpstr>
      <vt:lpstr>Integration</vt:lpstr>
      <vt:lpstr>Information Flow</vt:lpstr>
      <vt:lpstr>Benefits of In-house Payroll</vt:lpstr>
      <vt:lpstr>ROI Calculator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>Microsoft Corporation, copyright 2007.</dc:description>
  <cp:lastModifiedBy/>
  <cp:revision>1</cp:revision>
  <dcterms:created xsi:type="dcterms:W3CDTF">2013-12-04T16:20:55Z</dcterms:created>
  <dcterms:modified xsi:type="dcterms:W3CDTF">2016-11-15T19:11:29Z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0x010100025B4A0C9F025D4EBD129B16A49CB16E</vt:lpwstr>
  </property>
</Properties>
</file>